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7" r:id="rId2"/>
  </p:sldMasterIdLst>
  <p:notesMasterIdLst>
    <p:notesMasterId r:id="rId61"/>
  </p:notesMasterIdLst>
  <p:handoutMasterIdLst>
    <p:handoutMasterId r:id="rId62"/>
  </p:handoutMasterIdLst>
  <p:sldIdLst>
    <p:sldId id="256" r:id="rId3"/>
    <p:sldId id="262" r:id="rId4"/>
    <p:sldId id="257"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1" r:id="rId40"/>
    <p:sldId id="322" r:id="rId41"/>
    <p:sldId id="323" r:id="rId42"/>
    <p:sldId id="324" r:id="rId43"/>
    <p:sldId id="325" r:id="rId44"/>
    <p:sldId id="326" r:id="rId45"/>
    <p:sldId id="327" r:id="rId46"/>
    <p:sldId id="328" r:id="rId47"/>
    <p:sldId id="329" r:id="rId48"/>
    <p:sldId id="330" r:id="rId49"/>
    <p:sldId id="331" r:id="rId50"/>
    <p:sldId id="332" r:id="rId51"/>
    <p:sldId id="333" r:id="rId52"/>
    <p:sldId id="334" r:id="rId53"/>
    <p:sldId id="335" r:id="rId54"/>
    <p:sldId id="336" r:id="rId55"/>
    <p:sldId id="337" r:id="rId56"/>
    <p:sldId id="338" r:id="rId57"/>
    <p:sldId id="339" r:id="rId58"/>
    <p:sldId id="340" r:id="rId59"/>
    <p:sldId id="341" r:id="rId6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721" autoAdjust="0"/>
  </p:normalViewPr>
  <p:slideViewPr>
    <p:cSldViewPr snapToGrid="0" showGuides="1">
      <p:cViewPr>
        <p:scale>
          <a:sx n="41" d="100"/>
          <a:sy n="41" d="100"/>
        </p:scale>
        <p:origin x="-1806" y="-810"/>
      </p:cViewPr>
      <p:guideLst>
        <p:guide orient="horz" pos="2160"/>
        <p:guide pos="3840"/>
      </p:guideLst>
    </p:cSldViewPr>
  </p:slideViewPr>
  <p:notesTextViewPr>
    <p:cViewPr>
      <p:scale>
        <a:sx n="1" d="1"/>
        <a:sy n="1" d="1"/>
      </p:scale>
      <p:origin x="0" y="0"/>
    </p:cViewPr>
  </p:notesTextViewPr>
  <p:sorterViewPr>
    <p:cViewPr>
      <p:scale>
        <a:sx n="100" d="100"/>
        <a:sy n="100" d="100"/>
      </p:scale>
      <p:origin x="0" y="21522"/>
    </p:cViewPr>
  </p:sorterViewPr>
  <p:notesViewPr>
    <p:cSldViewPr snapToGrid="0" showGuides="1">
      <p:cViewPr varScale="1">
        <p:scale>
          <a:sx n="65" d="100"/>
          <a:sy n="65" d="100"/>
        </p:scale>
        <p:origin x="1848"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47117E-D58A-422A-A81B-362E9F2EA265}" type="datetimeFigureOut">
              <a:rPr lang="en-US" smtClean="0"/>
              <a:t>5/13/2014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438575-B761-4121-A7E4-457BB626566A}" type="slidenum">
              <a:rPr lang="en-US" smtClean="0"/>
              <a:t>‹#›</a:t>
            </a:fld>
            <a:endParaRPr lang="en-US"/>
          </a:p>
        </p:txBody>
      </p:sp>
    </p:spTree>
    <p:extLst>
      <p:ext uri="{BB962C8B-B14F-4D97-AF65-F5344CB8AC3E}">
        <p14:creationId xmlns:p14="http://schemas.microsoft.com/office/powerpoint/2010/main" val="623964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552672-2D72-42C2-B0B5-4CADDCB794C9}" type="datetimeFigureOut">
              <a:rPr lang="en-US" smtClean="0"/>
              <a:t>5/13/2014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BA502-DDEA-4552-B72A-9C62FF6620C8}" type="slidenum">
              <a:rPr lang="en-US" smtClean="0"/>
              <a:t>‹#›</a:t>
            </a:fld>
            <a:endParaRPr lang="en-US"/>
          </a:p>
        </p:txBody>
      </p:sp>
    </p:spTree>
    <p:extLst>
      <p:ext uri="{BB962C8B-B14F-4D97-AF65-F5344CB8AC3E}">
        <p14:creationId xmlns:p14="http://schemas.microsoft.com/office/powerpoint/2010/main" val="215213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5/13/2014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498663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5/13/2014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801896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5/13/2014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479873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ame Board">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332703" y="357393"/>
            <a:ext cx="2099258" cy="914400"/>
          </a:xfrm>
          <a:solidFill>
            <a:schemeClr val="accent1">
              <a:lumMod val="75000"/>
            </a:schemeClr>
          </a:solidFill>
          <a:ln>
            <a:solidFill>
              <a:schemeClr val="accent1">
                <a:lumMod val="75000"/>
              </a:schemeClr>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1</a:t>
            </a:r>
            <a:endParaRPr lang="en-US" dirty="0"/>
          </a:p>
        </p:txBody>
      </p:sp>
      <p:sp>
        <p:nvSpPr>
          <p:cNvPr id="40" name="Text Placeholder 7"/>
          <p:cNvSpPr>
            <a:spLocks noGrp="1"/>
          </p:cNvSpPr>
          <p:nvPr>
            <p:ph type="body" sz="quarter" idx="18" hasCustomPrompt="1"/>
          </p:nvPr>
        </p:nvSpPr>
        <p:spPr>
          <a:xfrm>
            <a:off x="332703"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5" name="Text Placeholder 7"/>
          <p:cNvSpPr>
            <a:spLocks noGrp="1"/>
          </p:cNvSpPr>
          <p:nvPr>
            <p:ph type="body" sz="quarter" idx="23" hasCustomPrompt="1"/>
          </p:nvPr>
        </p:nvSpPr>
        <p:spPr>
          <a:xfrm>
            <a:off x="332703"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0" name="Text Placeholder 7"/>
          <p:cNvSpPr>
            <a:spLocks noGrp="1"/>
          </p:cNvSpPr>
          <p:nvPr>
            <p:ph type="body" sz="quarter" idx="28" hasCustomPrompt="1"/>
          </p:nvPr>
        </p:nvSpPr>
        <p:spPr>
          <a:xfrm>
            <a:off x="332703"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5" name="Text Placeholder 7"/>
          <p:cNvSpPr>
            <a:spLocks noGrp="1"/>
          </p:cNvSpPr>
          <p:nvPr>
            <p:ph type="body" sz="quarter" idx="33" hasCustomPrompt="1"/>
          </p:nvPr>
        </p:nvSpPr>
        <p:spPr>
          <a:xfrm>
            <a:off x="332703"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0" name="Text Placeholder 7"/>
          <p:cNvSpPr>
            <a:spLocks noGrp="1"/>
          </p:cNvSpPr>
          <p:nvPr>
            <p:ph type="body" sz="quarter" idx="38" hasCustomPrompt="1"/>
          </p:nvPr>
        </p:nvSpPr>
        <p:spPr>
          <a:xfrm>
            <a:off x="332703"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6" name="Text Placeholder 7"/>
          <p:cNvSpPr>
            <a:spLocks noGrp="1"/>
          </p:cNvSpPr>
          <p:nvPr>
            <p:ph type="body" sz="quarter" idx="14" hasCustomPrompt="1"/>
          </p:nvPr>
        </p:nvSpPr>
        <p:spPr>
          <a:xfrm>
            <a:off x="2689537" y="357393"/>
            <a:ext cx="2099258" cy="914400"/>
          </a:xfrm>
          <a:solidFill>
            <a:schemeClr val="accent2"/>
          </a:solidFill>
          <a:ln>
            <a:solidFill>
              <a:schemeClr val="accent2"/>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2</a:t>
            </a:r>
            <a:endParaRPr lang="en-US" dirty="0"/>
          </a:p>
        </p:txBody>
      </p:sp>
      <p:sp>
        <p:nvSpPr>
          <p:cNvPr id="41" name="Text Placeholder 7"/>
          <p:cNvSpPr>
            <a:spLocks noGrp="1"/>
          </p:cNvSpPr>
          <p:nvPr>
            <p:ph type="body" sz="quarter" idx="19" hasCustomPrompt="1"/>
          </p:nvPr>
        </p:nvSpPr>
        <p:spPr>
          <a:xfrm>
            <a:off x="2689537"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6" name="Text Placeholder 7"/>
          <p:cNvSpPr>
            <a:spLocks noGrp="1"/>
          </p:cNvSpPr>
          <p:nvPr>
            <p:ph type="body" sz="quarter" idx="24" hasCustomPrompt="1"/>
          </p:nvPr>
        </p:nvSpPr>
        <p:spPr>
          <a:xfrm>
            <a:off x="2689537"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1" name="Text Placeholder 7"/>
          <p:cNvSpPr>
            <a:spLocks noGrp="1"/>
          </p:cNvSpPr>
          <p:nvPr>
            <p:ph type="body" sz="quarter" idx="29" hasCustomPrompt="1"/>
          </p:nvPr>
        </p:nvSpPr>
        <p:spPr>
          <a:xfrm>
            <a:off x="2689537"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6" name="Text Placeholder 7"/>
          <p:cNvSpPr>
            <a:spLocks noGrp="1"/>
          </p:cNvSpPr>
          <p:nvPr>
            <p:ph type="body" sz="quarter" idx="34" hasCustomPrompt="1"/>
          </p:nvPr>
        </p:nvSpPr>
        <p:spPr>
          <a:xfrm>
            <a:off x="2689537"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1" name="Text Placeholder 7"/>
          <p:cNvSpPr>
            <a:spLocks noGrp="1"/>
          </p:cNvSpPr>
          <p:nvPr>
            <p:ph type="body" sz="quarter" idx="39" hasCustomPrompt="1"/>
          </p:nvPr>
        </p:nvSpPr>
        <p:spPr>
          <a:xfrm>
            <a:off x="2689537"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7" name="Text Placeholder 7"/>
          <p:cNvSpPr>
            <a:spLocks noGrp="1"/>
          </p:cNvSpPr>
          <p:nvPr>
            <p:ph type="body" sz="quarter" idx="15" hasCustomPrompt="1"/>
          </p:nvPr>
        </p:nvSpPr>
        <p:spPr>
          <a:xfrm>
            <a:off x="5046371" y="357393"/>
            <a:ext cx="2099258" cy="914400"/>
          </a:xfrm>
          <a:solidFill>
            <a:schemeClr val="accent3"/>
          </a:solidFill>
          <a:ln>
            <a:solidFill>
              <a:schemeClr val="accent3"/>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3</a:t>
            </a:r>
            <a:endParaRPr lang="en-US" dirty="0"/>
          </a:p>
        </p:txBody>
      </p:sp>
      <p:sp>
        <p:nvSpPr>
          <p:cNvPr id="42" name="Text Placeholder 7"/>
          <p:cNvSpPr>
            <a:spLocks noGrp="1"/>
          </p:cNvSpPr>
          <p:nvPr>
            <p:ph type="body" sz="quarter" idx="20" hasCustomPrompt="1"/>
          </p:nvPr>
        </p:nvSpPr>
        <p:spPr>
          <a:xfrm>
            <a:off x="5046371"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7" name="Text Placeholder 7"/>
          <p:cNvSpPr>
            <a:spLocks noGrp="1"/>
          </p:cNvSpPr>
          <p:nvPr>
            <p:ph type="body" sz="quarter" idx="25" hasCustomPrompt="1"/>
          </p:nvPr>
        </p:nvSpPr>
        <p:spPr>
          <a:xfrm>
            <a:off x="5046371"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2" name="Text Placeholder 7"/>
          <p:cNvSpPr>
            <a:spLocks noGrp="1"/>
          </p:cNvSpPr>
          <p:nvPr>
            <p:ph type="body" sz="quarter" idx="30" hasCustomPrompt="1"/>
          </p:nvPr>
        </p:nvSpPr>
        <p:spPr>
          <a:xfrm>
            <a:off x="5046371"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7" name="Text Placeholder 7"/>
          <p:cNvSpPr>
            <a:spLocks noGrp="1"/>
          </p:cNvSpPr>
          <p:nvPr>
            <p:ph type="body" sz="quarter" idx="35" hasCustomPrompt="1"/>
          </p:nvPr>
        </p:nvSpPr>
        <p:spPr>
          <a:xfrm>
            <a:off x="5046371"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2" name="Text Placeholder 7"/>
          <p:cNvSpPr>
            <a:spLocks noGrp="1"/>
          </p:cNvSpPr>
          <p:nvPr>
            <p:ph type="body" sz="quarter" idx="40" hasCustomPrompt="1"/>
          </p:nvPr>
        </p:nvSpPr>
        <p:spPr>
          <a:xfrm>
            <a:off x="5046371"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8" name="Text Placeholder 7"/>
          <p:cNvSpPr>
            <a:spLocks noGrp="1"/>
          </p:cNvSpPr>
          <p:nvPr>
            <p:ph type="body" sz="quarter" idx="16" hasCustomPrompt="1"/>
          </p:nvPr>
        </p:nvSpPr>
        <p:spPr>
          <a:xfrm>
            <a:off x="7403205" y="357393"/>
            <a:ext cx="2099258" cy="914400"/>
          </a:xfrm>
          <a:solidFill>
            <a:schemeClr val="accent4"/>
          </a:solidFill>
          <a:ln>
            <a:solidFill>
              <a:schemeClr val="accent4"/>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4</a:t>
            </a:r>
            <a:endParaRPr lang="en-US" dirty="0"/>
          </a:p>
        </p:txBody>
      </p:sp>
      <p:sp>
        <p:nvSpPr>
          <p:cNvPr id="43" name="Text Placeholder 7"/>
          <p:cNvSpPr>
            <a:spLocks noGrp="1"/>
          </p:cNvSpPr>
          <p:nvPr>
            <p:ph type="body" sz="quarter" idx="21" hasCustomPrompt="1"/>
          </p:nvPr>
        </p:nvSpPr>
        <p:spPr>
          <a:xfrm>
            <a:off x="7403205"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8" name="Text Placeholder 7"/>
          <p:cNvSpPr>
            <a:spLocks noGrp="1"/>
          </p:cNvSpPr>
          <p:nvPr>
            <p:ph type="body" sz="quarter" idx="26" hasCustomPrompt="1"/>
          </p:nvPr>
        </p:nvSpPr>
        <p:spPr>
          <a:xfrm>
            <a:off x="7403205"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3" name="Text Placeholder 7"/>
          <p:cNvSpPr>
            <a:spLocks noGrp="1"/>
          </p:cNvSpPr>
          <p:nvPr>
            <p:ph type="body" sz="quarter" idx="31" hasCustomPrompt="1"/>
          </p:nvPr>
        </p:nvSpPr>
        <p:spPr>
          <a:xfrm>
            <a:off x="7403205"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8" name="Text Placeholder 7"/>
          <p:cNvSpPr>
            <a:spLocks noGrp="1"/>
          </p:cNvSpPr>
          <p:nvPr>
            <p:ph type="body" sz="quarter" idx="36" hasCustomPrompt="1"/>
          </p:nvPr>
        </p:nvSpPr>
        <p:spPr>
          <a:xfrm>
            <a:off x="7403205"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3" name="Text Placeholder 7"/>
          <p:cNvSpPr>
            <a:spLocks noGrp="1"/>
          </p:cNvSpPr>
          <p:nvPr>
            <p:ph type="body" sz="quarter" idx="41" hasCustomPrompt="1"/>
          </p:nvPr>
        </p:nvSpPr>
        <p:spPr>
          <a:xfrm>
            <a:off x="7403205"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9" name="Text Placeholder 7"/>
          <p:cNvSpPr>
            <a:spLocks noGrp="1"/>
          </p:cNvSpPr>
          <p:nvPr>
            <p:ph type="body" sz="quarter" idx="17" hasCustomPrompt="1"/>
          </p:nvPr>
        </p:nvSpPr>
        <p:spPr>
          <a:xfrm>
            <a:off x="9760039" y="357393"/>
            <a:ext cx="2099258" cy="914400"/>
          </a:xfrm>
          <a:solidFill>
            <a:schemeClr val="accent5"/>
          </a:solidFill>
          <a:ln>
            <a:solidFill>
              <a:schemeClr val="accent5"/>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5</a:t>
            </a:r>
            <a:endParaRPr lang="en-US" dirty="0"/>
          </a:p>
        </p:txBody>
      </p:sp>
      <p:sp>
        <p:nvSpPr>
          <p:cNvPr id="44" name="Text Placeholder 7"/>
          <p:cNvSpPr>
            <a:spLocks noGrp="1"/>
          </p:cNvSpPr>
          <p:nvPr>
            <p:ph type="body" sz="quarter" idx="22" hasCustomPrompt="1"/>
          </p:nvPr>
        </p:nvSpPr>
        <p:spPr>
          <a:xfrm>
            <a:off x="9760039"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9" name="Text Placeholder 7"/>
          <p:cNvSpPr>
            <a:spLocks noGrp="1"/>
          </p:cNvSpPr>
          <p:nvPr>
            <p:ph type="body" sz="quarter" idx="27" hasCustomPrompt="1"/>
          </p:nvPr>
        </p:nvSpPr>
        <p:spPr>
          <a:xfrm>
            <a:off x="9760039"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4" name="Text Placeholder 7"/>
          <p:cNvSpPr>
            <a:spLocks noGrp="1"/>
          </p:cNvSpPr>
          <p:nvPr>
            <p:ph type="body" sz="quarter" idx="32" hasCustomPrompt="1"/>
          </p:nvPr>
        </p:nvSpPr>
        <p:spPr>
          <a:xfrm>
            <a:off x="9760039"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9" name="Text Placeholder 7"/>
          <p:cNvSpPr>
            <a:spLocks noGrp="1"/>
          </p:cNvSpPr>
          <p:nvPr>
            <p:ph type="body" sz="quarter" idx="37" hasCustomPrompt="1"/>
          </p:nvPr>
        </p:nvSpPr>
        <p:spPr>
          <a:xfrm>
            <a:off x="9760039"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4" name="Text Placeholder 7"/>
          <p:cNvSpPr>
            <a:spLocks noGrp="1"/>
          </p:cNvSpPr>
          <p:nvPr>
            <p:ph type="body" sz="quarter" idx="42" hasCustomPrompt="1"/>
          </p:nvPr>
        </p:nvSpPr>
        <p:spPr>
          <a:xfrm>
            <a:off x="9760039"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3"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You can type your own categories and points values in this game board.</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slides we’ve provided.</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a points box to go to that question,</a:t>
            </a:r>
            <a:r>
              <a:rPr lang="en-US" sz="1600" baseline="0" dirty="0" smtClean="0">
                <a:solidFill>
                  <a:srgbClr val="7F7F7F"/>
                </a:solidFill>
                <a:latin typeface="Calibri Light" panose="020F0302020204030204" pitchFamily="34" charset="0"/>
                <a:cs typeface="Calibri" panose="020F0502020204030204" pitchFamily="34" charset="0"/>
              </a:rPr>
              <a:t> then </a:t>
            </a:r>
            <a:r>
              <a:rPr lang="en-US" sz="1600" dirty="0" smtClean="0">
                <a:solidFill>
                  <a:srgbClr val="7F7F7F"/>
                </a:solidFill>
                <a:latin typeface="Calibri Light" panose="020F0302020204030204" pitchFamily="34" charset="0"/>
                <a:cs typeface="Calibri" panose="020F0502020204030204" pitchFamily="34" charset="0"/>
              </a:rPr>
              <a:t>click to</a:t>
            </a:r>
            <a:r>
              <a:rPr lang="en-US" sz="1600" baseline="0" dirty="0" smtClean="0">
                <a:solidFill>
                  <a:srgbClr val="7F7F7F"/>
                </a:solidFill>
                <a:latin typeface="Calibri Light" panose="020F0302020204030204" pitchFamily="34" charset="0"/>
                <a:cs typeface="Calibri" panose="020F0502020204030204" pitchFamily="34" charset="0"/>
              </a:rPr>
              <a:t> move to the answer slide</a:t>
            </a:r>
            <a:r>
              <a:rPr lang="en-US" sz="1600" dirty="0" smtClean="0">
                <a:solidFill>
                  <a:srgbClr val="7F7F7F"/>
                </a:solidFill>
                <a:latin typeface="Calibri Light" panose="020F0302020204030204" pitchFamily="34" charset="0"/>
                <a:cs typeface="Calibri" panose="020F0502020204030204" pitchFamily="34" charset="0"/>
              </a:rPr>
              <a:t>. </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Click the left triangle to return to this game board slide. </a:t>
            </a:r>
          </a:p>
        </p:txBody>
      </p:sp>
    </p:spTree>
    <p:extLst>
      <p:ext uri="{BB962C8B-B14F-4D97-AF65-F5344CB8AC3E}">
        <p14:creationId xmlns:p14="http://schemas.microsoft.com/office/powerpoint/2010/main" val="3830760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ategory 1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1 divider slide</a:t>
            </a:r>
            <a:endParaRPr lang="en-US" dirty="0"/>
          </a:p>
        </p:txBody>
      </p:sp>
    </p:spTree>
    <p:extLst>
      <p:ext uri="{BB962C8B-B14F-4D97-AF65-F5344CB8AC3E}">
        <p14:creationId xmlns:p14="http://schemas.microsoft.com/office/powerpoint/2010/main" val="115712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ategory 1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2"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left triangle to return to the game board slide. </a:t>
            </a:r>
          </a:p>
        </p:txBody>
      </p:sp>
      <p:sp>
        <p:nvSpPr>
          <p:cNvPr id="6" name="Title 5"/>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
        <p:nvSpPr>
          <p:cNvPr id="14"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2008229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ategory 1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4"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Tree>
    <p:extLst>
      <p:ext uri="{BB962C8B-B14F-4D97-AF65-F5344CB8AC3E}">
        <p14:creationId xmlns:p14="http://schemas.microsoft.com/office/powerpoint/2010/main" val="13196018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ategory 2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2 divider slide</a:t>
            </a:r>
            <a:endParaRPr lang="en-US" dirty="0"/>
          </a:p>
        </p:txBody>
      </p:sp>
    </p:spTree>
    <p:extLst>
      <p:ext uri="{BB962C8B-B14F-4D97-AF65-F5344CB8AC3E}">
        <p14:creationId xmlns:p14="http://schemas.microsoft.com/office/powerpoint/2010/main" val="1317110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ategory 2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087391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ategory 2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Tree>
    <p:extLst>
      <p:ext uri="{BB962C8B-B14F-4D97-AF65-F5344CB8AC3E}">
        <p14:creationId xmlns:p14="http://schemas.microsoft.com/office/powerpoint/2010/main" val="5037557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ategory 3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3 divider slide</a:t>
            </a:r>
            <a:endParaRPr lang="en-US" dirty="0"/>
          </a:p>
        </p:txBody>
      </p:sp>
    </p:spTree>
    <p:extLst>
      <p:ext uri="{BB962C8B-B14F-4D97-AF65-F5344CB8AC3E}">
        <p14:creationId xmlns:p14="http://schemas.microsoft.com/office/powerpoint/2010/main" val="2015985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5/13/2014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5430581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ategory 3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7096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ategory 3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Tree>
    <p:extLst>
      <p:ext uri="{BB962C8B-B14F-4D97-AF65-F5344CB8AC3E}">
        <p14:creationId xmlns:p14="http://schemas.microsoft.com/office/powerpoint/2010/main" val="3721660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ategory 4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4 divider slide</a:t>
            </a:r>
            <a:endParaRPr lang="en-US" dirty="0"/>
          </a:p>
        </p:txBody>
      </p:sp>
    </p:spTree>
    <p:extLst>
      <p:ext uri="{BB962C8B-B14F-4D97-AF65-F5344CB8AC3E}">
        <p14:creationId xmlns:p14="http://schemas.microsoft.com/office/powerpoint/2010/main" val="730655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ategory 4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559610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ategory 4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Tree>
    <p:extLst>
      <p:ext uri="{BB962C8B-B14F-4D97-AF65-F5344CB8AC3E}">
        <p14:creationId xmlns:p14="http://schemas.microsoft.com/office/powerpoint/2010/main" val="396086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ategory 5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5 divider slide</a:t>
            </a:r>
            <a:endParaRPr lang="en-US" dirty="0"/>
          </a:p>
        </p:txBody>
      </p:sp>
    </p:spTree>
    <p:extLst>
      <p:ext uri="{BB962C8B-B14F-4D97-AF65-F5344CB8AC3E}">
        <p14:creationId xmlns:p14="http://schemas.microsoft.com/office/powerpoint/2010/main" val="971966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1A184-F35B-4AFC-AC27-402630BF31EA}" type="datetimeFigureOut">
              <a:rPr lang="en-US" smtClean="0"/>
              <a:t>5/13/2014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4263694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1A184-F35B-4AFC-AC27-402630BF31EA}" type="datetimeFigureOut">
              <a:rPr lang="en-US" smtClean="0"/>
              <a:t>5/13/2014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98168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31A184-F35B-4AFC-AC27-402630BF31EA}" type="datetimeFigureOut">
              <a:rPr lang="en-US" smtClean="0"/>
              <a:t>5/13/2014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71728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31A184-F35B-4AFC-AC27-402630BF31EA}" type="datetimeFigureOut">
              <a:rPr lang="en-US" smtClean="0"/>
              <a:t>5/13/2014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294112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1A184-F35B-4AFC-AC27-402630BF31EA}" type="datetimeFigureOut">
              <a:rPr lang="en-US" smtClean="0"/>
              <a:t>5/13/2014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674637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5/13/2014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617875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5/13/2014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828988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1A184-F35B-4AFC-AC27-402630BF31EA}" type="datetimeFigureOut">
              <a:rPr lang="en-US" smtClean="0"/>
              <a:t>5/13/2014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D9D6C-B21A-4AFF-BD71-9CA00C1F4281}" type="slidenum">
              <a:rPr lang="en-US" smtClean="0"/>
              <a:t>‹#›</a:t>
            </a:fld>
            <a:endParaRPr lang="en-US"/>
          </a:p>
        </p:txBody>
      </p:sp>
    </p:spTree>
    <p:extLst>
      <p:ext uri="{BB962C8B-B14F-4D97-AF65-F5344CB8AC3E}">
        <p14:creationId xmlns:p14="http://schemas.microsoft.com/office/powerpoint/2010/main" val="257534795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 id="2147483701" r:id="rId24"/>
    <p:sldLayoutId id="2147483702" r:id="rId25"/>
    <p:sldLayoutId id="2147483703" r:id="rId26"/>
    <p:sldLayoutId id="2147483704" r:id="rId2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7.xml"/><Relationship Id="rId18" Type="http://schemas.openxmlformats.org/officeDocument/2006/relationships/slide" Target="slide38.xml"/><Relationship Id="rId26" Type="http://schemas.openxmlformats.org/officeDocument/2006/relationships/slide" Target="slide55.xml"/><Relationship Id="rId3" Type="http://schemas.openxmlformats.org/officeDocument/2006/relationships/slide" Target="slide5.xml"/><Relationship Id="rId21" Type="http://schemas.openxmlformats.org/officeDocument/2006/relationships/slide" Target="slide44.xml"/><Relationship Id="rId7" Type="http://schemas.openxmlformats.org/officeDocument/2006/relationships/slide" Target="slide14.xml"/><Relationship Id="rId12" Type="http://schemas.openxmlformats.org/officeDocument/2006/relationships/slide" Target="slide25.xml"/><Relationship Id="rId17" Type="http://schemas.openxmlformats.org/officeDocument/2006/relationships/slide" Target="slide36.xml"/><Relationship Id="rId25" Type="http://schemas.openxmlformats.org/officeDocument/2006/relationships/slide" Target="slide53.xml"/><Relationship Id="rId2" Type="http://schemas.openxmlformats.org/officeDocument/2006/relationships/slide" Target="slide3.xml"/><Relationship Id="rId16" Type="http://schemas.openxmlformats.org/officeDocument/2006/relationships/slide" Target="slide33.xml"/><Relationship Id="rId20" Type="http://schemas.openxmlformats.org/officeDocument/2006/relationships/slide" Target="slide42.xml"/><Relationship Id="rId1" Type="http://schemas.openxmlformats.org/officeDocument/2006/relationships/slideLayout" Target="../slideLayouts/slideLayout12.xml"/><Relationship Id="rId6" Type="http://schemas.openxmlformats.org/officeDocument/2006/relationships/slide" Target="slide11.xml"/><Relationship Id="rId11" Type="http://schemas.openxmlformats.org/officeDocument/2006/relationships/slide" Target="slide22.xml"/><Relationship Id="rId24" Type="http://schemas.openxmlformats.org/officeDocument/2006/relationships/slide" Target="slide51.xml"/><Relationship Id="rId5" Type="http://schemas.openxmlformats.org/officeDocument/2006/relationships/slide" Target="slide9.xml"/><Relationship Id="rId15" Type="http://schemas.openxmlformats.org/officeDocument/2006/relationships/slide" Target="slide31.xml"/><Relationship Id="rId23" Type="http://schemas.openxmlformats.org/officeDocument/2006/relationships/slide" Target="slide49.xml"/><Relationship Id="rId10" Type="http://schemas.openxmlformats.org/officeDocument/2006/relationships/slide" Target="slide20.xml"/><Relationship Id="rId19" Type="http://schemas.openxmlformats.org/officeDocument/2006/relationships/slide" Target="slide40.xml"/><Relationship Id="rId4" Type="http://schemas.openxmlformats.org/officeDocument/2006/relationships/slide" Target="slide7.xml"/><Relationship Id="rId9" Type="http://schemas.openxmlformats.org/officeDocument/2006/relationships/slide" Target="slide18.xml"/><Relationship Id="rId14" Type="http://schemas.openxmlformats.org/officeDocument/2006/relationships/slide" Target="slide29.xml"/><Relationship Id="rId22" Type="http://schemas.openxmlformats.org/officeDocument/2006/relationships/slide" Target="slide4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7.xml"/></Relationships>
</file>

<file path=ppt/slides/_rels/slide5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Placeholder 62"/>
          <p:cNvSpPr>
            <a:spLocks noGrp="1"/>
          </p:cNvSpPr>
          <p:nvPr>
            <p:ph type="body" sz="quarter" idx="13"/>
          </p:nvPr>
        </p:nvSpPr>
        <p:spPr/>
        <p:txBody>
          <a:bodyPr/>
          <a:lstStyle/>
          <a:p>
            <a:r>
              <a:rPr lang="en-US" dirty="0" smtClean="0"/>
              <a:t>Category 1</a:t>
            </a:r>
            <a:endParaRPr lang="en-US" dirty="0"/>
          </a:p>
        </p:txBody>
      </p:sp>
      <p:sp>
        <p:nvSpPr>
          <p:cNvPr id="128" name="Text Placeholder 127"/>
          <p:cNvSpPr>
            <a:spLocks noGrp="1"/>
          </p:cNvSpPr>
          <p:nvPr>
            <p:ph type="body" sz="quarter" idx="18"/>
          </p:nvPr>
        </p:nvSpPr>
        <p:spPr/>
        <p:txBody>
          <a:bodyPr/>
          <a:lstStyle/>
          <a:p>
            <a:r>
              <a:rPr lang="en-US" dirty="0" smtClean="0">
                <a:hlinkClick r:id="rId2" action="ppaction://hlinksldjump"/>
              </a:rPr>
              <a:t>10</a:t>
            </a:r>
            <a:endParaRPr lang="en-US" dirty="0"/>
          </a:p>
        </p:txBody>
      </p:sp>
      <p:sp>
        <p:nvSpPr>
          <p:cNvPr id="133" name="Text Placeholder 132"/>
          <p:cNvSpPr>
            <a:spLocks noGrp="1"/>
          </p:cNvSpPr>
          <p:nvPr>
            <p:ph type="body" sz="quarter" idx="23"/>
          </p:nvPr>
        </p:nvSpPr>
        <p:spPr/>
        <p:txBody>
          <a:bodyPr/>
          <a:lstStyle/>
          <a:p>
            <a:r>
              <a:rPr lang="en-US" dirty="0" smtClean="0">
                <a:hlinkClick r:id="rId3" action="ppaction://hlinksldjump"/>
              </a:rPr>
              <a:t>20</a:t>
            </a:r>
            <a:endParaRPr lang="en-US" dirty="0"/>
          </a:p>
        </p:txBody>
      </p:sp>
      <p:sp>
        <p:nvSpPr>
          <p:cNvPr id="138" name="Text Placeholder 137"/>
          <p:cNvSpPr>
            <a:spLocks noGrp="1"/>
          </p:cNvSpPr>
          <p:nvPr>
            <p:ph type="body" sz="quarter" idx="28"/>
          </p:nvPr>
        </p:nvSpPr>
        <p:spPr/>
        <p:txBody>
          <a:bodyPr/>
          <a:lstStyle/>
          <a:p>
            <a:r>
              <a:rPr lang="en-US" dirty="0" smtClean="0">
                <a:hlinkClick r:id="rId4" action="ppaction://hlinksldjump"/>
              </a:rPr>
              <a:t>30</a:t>
            </a:r>
            <a:endParaRPr lang="en-US" dirty="0"/>
          </a:p>
        </p:txBody>
      </p:sp>
      <p:sp>
        <p:nvSpPr>
          <p:cNvPr id="143" name="Text Placeholder 142"/>
          <p:cNvSpPr>
            <a:spLocks noGrp="1"/>
          </p:cNvSpPr>
          <p:nvPr>
            <p:ph type="body" sz="quarter" idx="33"/>
          </p:nvPr>
        </p:nvSpPr>
        <p:spPr/>
        <p:txBody>
          <a:bodyPr/>
          <a:lstStyle/>
          <a:p>
            <a:r>
              <a:rPr lang="en-US" dirty="0" smtClean="0">
                <a:hlinkClick r:id="rId5" action="ppaction://hlinksldjump"/>
              </a:rPr>
              <a:t>40</a:t>
            </a:r>
            <a:endParaRPr lang="en-US" dirty="0"/>
          </a:p>
        </p:txBody>
      </p:sp>
      <p:sp>
        <p:nvSpPr>
          <p:cNvPr id="148" name="Text Placeholder 147"/>
          <p:cNvSpPr>
            <a:spLocks noGrp="1"/>
          </p:cNvSpPr>
          <p:nvPr>
            <p:ph type="body" sz="quarter" idx="38"/>
          </p:nvPr>
        </p:nvSpPr>
        <p:spPr/>
        <p:txBody>
          <a:bodyPr/>
          <a:lstStyle/>
          <a:p>
            <a:r>
              <a:rPr lang="en-US" dirty="0" smtClean="0">
                <a:hlinkClick r:id="rId6" action="ppaction://hlinksldjump"/>
              </a:rPr>
              <a:t>50</a:t>
            </a:r>
            <a:endParaRPr lang="en-US" dirty="0"/>
          </a:p>
        </p:txBody>
      </p:sp>
      <p:sp>
        <p:nvSpPr>
          <p:cNvPr id="64" name="Text Placeholder 63"/>
          <p:cNvSpPr>
            <a:spLocks noGrp="1"/>
          </p:cNvSpPr>
          <p:nvPr>
            <p:ph type="body" sz="quarter" idx="14"/>
          </p:nvPr>
        </p:nvSpPr>
        <p:spPr/>
        <p:txBody>
          <a:bodyPr/>
          <a:lstStyle/>
          <a:p>
            <a:r>
              <a:rPr lang="en-US" smtClean="0"/>
              <a:t>Category 2</a:t>
            </a:r>
            <a:endParaRPr lang="en-US" dirty="0"/>
          </a:p>
        </p:txBody>
      </p:sp>
      <p:sp>
        <p:nvSpPr>
          <p:cNvPr id="129" name="Text Placeholder 128"/>
          <p:cNvSpPr>
            <a:spLocks noGrp="1"/>
          </p:cNvSpPr>
          <p:nvPr>
            <p:ph type="body" sz="quarter" idx="19"/>
          </p:nvPr>
        </p:nvSpPr>
        <p:spPr/>
        <p:txBody>
          <a:bodyPr/>
          <a:lstStyle/>
          <a:p>
            <a:r>
              <a:rPr lang="en-US" dirty="0" smtClean="0">
                <a:hlinkClick r:id="rId7" action="ppaction://hlinksldjump"/>
              </a:rPr>
              <a:t>10</a:t>
            </a:r>
            <a:endParaRPr lang="en-US" dirty="0"/>
          </a:p>
        </p:txBody>
      </p:sp>
      <p:sp>
        <p:nvSpPr>
          <p:cNvPr id="134" name="Text Placeholder 133"/>
          <p:cNvSpPr>
            <a:spLocks noGrp="1"/>
          </p:cNvSpPr>
          <p:nvPr>
            <p:ph type="body" sz="quarter" idx="24"/>
          </p:nvPr>
        </p:nvSpPr>
        <p:spPr/>
        <p:txBody>
          <a:bodyPr/>
          <a:lstStyle/>
          <a:p>
            <a:r>
              <a:rPr lang="en-US" dirty="0" smtClean="0">
                <a:hlinkClick r:id="rId8" action="ppaction://hlinksldjump"/>
              </a:rPr>
              <a:t>20</a:t>
            </a:r>
            <a:endParaRPr lang="en-US" dirty="0"/>
          </a:p>
        </p:txBody>
      </p:sp>
      <p:sp>
        <p:nvSpPr>
          <p:cNvPr id="139" name="Text Placeholder 138"/>
          <p:cNvSpPr>
            <a:spLocks noGrp="1"/>
          </p:cNvSpPr>
          <p:nvPr>
            <p:ph type="body" sz="quarter" idx="29"/>
          </p:nvPr>
        </p:nvSpPr>
        <p:spPr/>
        <p:txBody>
          <a:bodyPr/>
          <a:lstStyle/>
          <a:p>
            <a:r>
              <a:rPr lang="en-US" dirty="0" smtClean="0">
                <a:hlinkClick r:id="rId9" action="ppaction://hlinksldjump"/>
              </a:rPr>
              <a:t>30</a:t>
            </a:r>
            <a:endParaRPr lang="en-US" dirty="0"/>
          </a:p>
        </p:txBody>
      </p:sp>
      <p:sp>
        <p:nvSpPr>
          <p:cNvPr id="144" name="Text Placeholder 143"/>
          <p:cNvSpPr>
            <a:spLocks noGrp="1"/>
          </p:cNvSpPr>
          <p:nvPr>
            <p:ph type="body" sz="quarter" idx="34"/>
          </p:nvPr>
        </p:nvSpPr>
        <p:spPr/>
        <p:txBody>
          <a:bodyPr/>
          <a:lstStyle/>
          <a:p>
            <a:r>
              <a:rPr lang="en-US" dirty="0" smtClean="0">
                <a:hlinkClick r:id="rId10" action="ppaction://hlinksldjump"/>
              </a:rPr>
              <a:t>40</a:t>
            </a:r>
            <a:endParaRPr lang="en-US" dirty="0"/>
          </a:p>
        </p:txBody>
      </p:sp>
      <p:sp>
        <p:nvSpPr>
          <p:cNvPr id="149" name="Text Placeholder 148"/>
          <p:cNvSpPr>
            <a:spLocks noGrp="1"/>
          </p:cNvSpPr>
          <p:nvPr>
            <p:ph type="body" sz="quarter" idx="39"/>
          </p:nvPr>
        </p:nvSpPr>
        <p:spPr/>
        <p:txBody>
          <a:bodyPr/>
          <a:lstStyle/>
          <a:p>
            <a:r>
              <a:rPr lang="en-US" dirty="0" smtClean="0">
                <a:hlinkClick r:id="rId11" action="ppaction://hlinksldjump"/>
              </a:rPr>
              <a:t>50</a:t>
            </a:r>
            <a:endParaRPr lang="en-US" dirty="0"/>
          </a:p>
        </p:txBody>
      </p:sp>
      <p:sp>
        <p:nvSpPr>
          <p:cNvPr id="65" name="Text Placeholder 64"/>
          <p:cNvSpPr>
            <a:spLocks noGrp="1"/>
          </p:cNvSpPr>
          <p:nvPr>
            <p:ph type="body" sz="quarter" idx="15"/>
          </p:nvPr>
        </p:nvSpPr>
        <p:spPr/>
        <p:txBody>
          <a:bodyPr/>
          <a:lstStyle/>
          <a:p>
            <a:r>
              <a:rPr lang="en-US" smtClean="0"/>
              <a:t>Category 3</a:t>
            </a:r>
            <a:endParaRPr lang="en-US" dirty="0"/>
          </a:p>
        </p:txBody>
      </p:sp>
      <p:sp>
        <p:nvSpPr>
          <p:cNvPr id="130" name="Text Placeholder 129"/>
          <p:cNvSpPr>
            <a:spLocks noGrp="1"/>
          </p:cNvSpPr>
          <p:nvPr>
            <p:ph type="body" sz="quarter" idx="20"/>
          </p:nvPr>
        </p:nvSpPr>
        <p:spPr/>
        <p:txBody>
          <a:bodyPr/>
          <a:lstStyle/>
          <a:p>
            <a:r>
              <a:rPr lang="en-US" dirty="0" smtClean="0">
                <a:hlinkClick r:id="rId12" action="ppaction://hlinksldjump"/>
              </a:rPr>
              <a:t>10</a:t>
            </a:r>
            <a:endParaRPr lang="en-US" dirty="0"/>
          </a:p>
        </p:txBody>
      </p:sp>
      <p:sp>
        <p:nvSpPr>
          <p:cNvPr id="135" name="Text Placeholder 134"/>
          <p:cNvSpPr>
            <a:spLocks noGrp="1"/>
          </p:cNvSpPr>
          <p:nvPr>
            <p:ph type="body" sz="quarter" idx="25"/>
          </p:nvPr>
        </p:nvSpPr>
        <p:spPr/>
        <p:txBody>
          <a:bodyPr/>
          <a:lstStyle/>
          <a:p>
            <a:r>
              <a:rPr lang="en-US" dirty="0" smtClean="0">
                <a:hlinkClick r:id="rId13" action="ppaction://hlinksldjump"/>
              </a:rPr>
              <a:t>20</a:t>
            </a:r>
            <a:endParaRPr lang="en-US" dirty="0"/>
          </a:p>
        </p:txBody>
      </p:sp>
      <p:sp>
        <p:nvSpPr>
          <p:cNvPr id="140" name="Text Placeholder 139"/>
          <p:cNvSpPr>
            <a:spLocks noGrp="1"/>
          </p:cNvSpPr>
          <p:nvPr>
            <p:ph type="body" sz="quarter" idx="30"/>
          </p:nvPr>
        </p:nvSpPr>
        <p:spPr/>
        <p:txBody>
          <a:bodyPr/>
          <a:lstStyle/>
          <a:p>
            <a:r>
              <a:rPr lang="en-US" dirty="0" smtClean="0">
                <a:hlinkClick r:id="rId14" action="ppaction://hlinksldjump"/>
              </a:rPr>
              <a:t>30</a:t>
            </a:r>
            <a:endParaRPr lang="en-US" dirty="0"/>
          </a:p>
        </p:txBody>
      </p:sp>
      <p:sp>
        <p:nvSpPr>
          <p:cNvPr id="145" name="Text Placeholder 144"/>
          <p:cNvSpPr>
            <a:spLocks noGrp="1"/>
          </p:cNvSpPr>
          <p:nvPr>
            <p:ph type="body" sz="quarter" idx="35"/>
          </p:nvPr>
        </p:nvSpPr>
        <p:spPr/>
        <p:txBody>
          <a:bodyPr/>
          <a:lstStyle/>
          <a:p>
            <a:r>
              <a:rPr lang="en-US" dirty="0" smtClean="0">
                <a:hlinkClick r:id="rId15" action="ppaction://hlinksldjump"/>
              </a:rPr>
              <a:t>40</a:t>
            </a:r>
            <a:endParaRPr lang="en-US" dirty="0"/>
          </a:p>
        </p:txBody>
      </p:sp>
      <p:sp>
        <p:nvSpPr>
          <p:cNvPr id="150" name="Text Placeholder 149"/>
          <p:cNvSpPr>
            <a:spLocks noGrp="1"/>
          </p:cNvSpPr>
          <p:nvPr>
            <p:ph type="body" sz="quarter" idx="40"/>
          </p:nvPr>
        </p:nvSpPr>
        <p:spPr/>
        <p:txBody>
          <a:bodyPr/>
          <a:lstStyle/>
          <a:p>
            <a:r>
              <a:rPr lang="en-US" dirty="0" smtClean="0">
                <a:hlinkClick r:id="rId16" action="ppaction://hlinksldjump"/>
              </a:rPr>
              <a:t>50</a:t>
            </a:r>
            <a:endParaRPr lang="en-US" dirty="0"/>
          </a:p>
        </p:txBody>
      </p:sp>
      <p:sp>
        <p:nvSpPr>
          <p:cNvPr id="66" name="Text Placeholder 65"/>
          <p:cNvSpPr>
            <a:spLocks noGrp="1"/>
          </p:cNvSpPr>
          <p:nvPr>
            <p:ph type="body" sz="quarter" idx="16"/>
          </p:nvPr>
        </p:nvSpPr>
        <p:spPr/>
        <p:txBody>
          <a:bodyPr/>
          <a:lstStyle/>
          <a:p>
            <a:r>
              <a:rPr lang="en-US" smtClean="0"/>
              <a:t>Category 4</a:t>
            </a:r>
            <a:endParaRPr lang="en-US" dirty="0"/>
          </a:p>
        </p:txBody>
      </p:sp>
      <p:sp>
        <p:nvSpPr>
          <p:cNvPr id="131" name="Text Placeholder 130"/>
          <p:cNvSpPr>
            <a:spLocks noGrp="1"/>
          </p:cNvSpPr>
          <p:nvPr>
            <p:ph type="body" sz="quarter" idx="21"/>
          </p:nvPr>
        </p:nvSpPr>
        <p:spPr/>
        <p:txBody>
          <a:bodyPr/>
          <a:lstStyle/>
          <a:p>
            <a:r>
              <a:rPr lang="en-US" dirty="0" smtClean="0">
                <a:hlinkClick r:id="rId17" action="ppaction://hlinksldjump"/>
              </a:rPr>
              <a:t>10</a:t>
            </a:r>
            <a:endParaRPr lang="en-US" dirty="0"/>
          </a:p>
        </p:txBody>
      </p:sp>
      <p:sp>
        <p:nvSpPr>
          <p:cNvPr id="136" name="Text Placeholder 135"/>
          <p:cNvSpPr>
            <a:spLocks noGrp="1"/>
          </p:cNvSpPr>
          <p:nvPr>
            <p:ph type="body" sz="quarter" idx="26"/>
          </p:nvPr>
        </p:nvSpPr>
        <p:spPr/>
        <p:txBody>
          <a:bodyPr/>
          <a:lstStyle/>
          <a:p>
            <a:r>
              <a:rPr lang="en-US" dirty="0" smtClean="0">
                <a:hlinkClick r:id="rId18" action="ppaction://hlinksldjump"/>
              </a:rPr>
              <a:t>20</a:t>
            </a:r>
            <a:endParaRPr lang="en-US" dirty="0"/>
          </a:p>
        </p:txBody>
      </p:sp>
      <p:sp>
        <p:nvSpPr>
          <p:cNvPr id="141" name="Text Placeholder 140"/>
          <p:cNvSpPr>
            <a:spLocks noGrp="1"/>
          </p:cNvSpPr>
          <p:nvPr>
            <p:ph type="body" sz="quarter" idx="31"/>
          </p:nvPr>
        </p:nvSpPr>
        <p:spPr/>
        <p:txBody>
          <a:bodyPr/>
          <a:lstStyle/>
          <a:p>
            <a:r>
              <a:rPr lang="en-US" dirty="0" smtClean="0">
                <a:hlinkClick r:id="rId19" action="ppaction://hlinksldjump"/>
              </a:rPr>
              <a:t>30</a:t>
            </a:r>
            <a:endParaRPr lang="en-US" dirty="0"/>
          </a:p>
        </p:txBody>
      </p:sp>
      <p:sp>
        <p:nvSpPr>
          <p:cNvPr id="146" name="Text Placeholder 145"/>
          <p:cNvSpPr>
            <a:spLocks noGrp="1"/>
          </p:cNvSpPr>
          <p:nvPr>
            <p:ph type="body" sz="quarter" idx="36"/>
          </p:nvPr>
        </p:nvSpPr>
        <p:spPr/>
        <p:txBody>
          <a:bodyPr/>
          <a:lstStyle/>
          <a:p>
            <a:r>
              <a:rPr lang="en-US" dirty="0" smtClean="0">
                <a:hlinkClick r:id="rId20" action="ppaction://hlinksldjump"/>
              </a:rPr>
              <a:t>40</a:t>
            </a:r>
            <a:endParaRPr lang="en-US" dirty="0"/>
          </a:p>
        </p:txBody>
      </p:sp>
      <p:sp>
        <p:nvSpPr>
          <p:cNvPr id="151" name="Text Placeholder 150"/>
          <p:cNvSpPr>
            <a:spLocks noGrp="1"/>
          </p:cNvSpPr>
          <p:nvPr>
            <p:ph type="body" sz="quarter" idx="41"/>
          </p:nvPr>
        </p:nvSpPr>
        <p:spPr/>
        <p:txBody>
          <a:bodyPr/>
          <a:lstStyle/>
          <a:p>
            <a:r>
              <a:rPr lang="en-US" dirty="0" smtClean="0">
                <a:hlinkClick r:id="rId21" action="ppaction://hlinksldjump"/>
              </a:rPr>
              <a:t>50</a:t>
            </a:r>
            <a:endParaRPr lang="en-US" dirty="0"/>
          </a:p>
        </p:txBody>
      </p:sp>
      <p:sp>
        <p:nvSpPr>
          <p:cNvPr id="67" name="Text Placeholder 66"/>
          <p:cNvSpPr>
            <a:spLocks noGrp="1"/>
          </p:cNvSpPr>
          <p:nvPr>
            <p:ph type="body" sz="quarter" idx="17"/>
          </p:nvPr>
        </p:nvSpPr>
        <p:spPr/>
        <p:txBody>
          <a:bodyPr/>
          <a:lstStyle/>
          <a:p>
            <a:r>
              <a:rPr lang="en-US" smtClean="0"/>
              <a:t>Category 5</a:t>
            </a:r>
            <a:endParaRPr lang="en-US" dirty="0"/>
          </a:p>
        </p:txBody>
      </p:sp>
      <p:sp>
        <p:nvSpPr>
          <p:cNvPr id="132" name="Text Placeholder 131"/>
          <p:cNvSpPr>
            <a:spLocks noGrp="1"/>
          </p:cNvSpPr>
          <p:nvPr>
            <p:ph type="body" sz="quarter" idx="22"/>
          </p:nvPr>
        </p:nvSpPr>
        <p:spPr/>
        <p:txBody>
          <a:bodyPr/>
          <a:lstStyle/>
          <a:p>
            <a:r>
              <a:rPr lang="en-US" dirty="0" smtClean="0">
                <a:hlinkClick r:id="rId22" action="ppaction://hlinksldjump"/>
              </a:rPr>
              <a:t>10</a:t>
            </a:r>
            <a:endParaRPr lang="en-US" dirty="0"/>
          </a:p>
        </p:txBody>
      </p:sp>
      <p:sp>
        <p:nvSpPr>
          <p:cNvPr id="137" name="Text Placeholder 136"/>
          <p:cNvSpPr>
            <a:spLocks noGrp="1"/>
          </p:cNvSpPr>
          <p:nvPr>
            <p:ph type="body" sz="quarter" idx="27"/>
          </p:nvPr>
        </p:nvSpPr>
        <p:spPr/>
        <p:txBody>
          <a:bodyPr/>
          <a:lstStyle/>
          <a:p>
            <a:r>
              <a:rPr lang="en-US" dirty="0" smtClean="0">
                <a:hlinkClick r:id="rId23" action="ppaction://hlinksldjump"/>
              </a:rPr>
              <a:t>20</a:t>
            </a:r>
            <a:endParaRPr lang="en-US" dirty="0"/>
          </a:p>
        </p:txBody>
      </p:sp>
      <p:sp>
        <p:nvSpPr>
          <p:cNvPr id="142" name="Text Placeholder 141"/>
          <p:cNvSpPr>
            <a:spLocks noGrp="1"/>
          </p:cNvSpPr>
          <p:nvPr>
            <p:ph type="body" sz="quarter" idx="32"/>
          </p:nvPr>
        </p:nvSpPr>
        <p:spPr/>
        <p:txBody>
          <a:bodyPr/>
          <a:lstStyle/>
          <a:p>
            <a:r>
              <a:rPr lang="en-US" dirty="0" smtClean="0">
                <a:hlinkClick r:id="rId24" action="ppaction://hlinksldjump"/>
              </a:rPr>
              <a:t>30</a:t>
            </a:r>
            <a:endParaRPr lang="en-US" dirty="0"/>
          </a:p>
        </p:txBody>
      </p:sp>
      <p:sp>
        <p:nvSpPr>
          <p:cNvPr id="147" name="Text Placeholder 146"/>
          <p:cNvSpPr>
            <a:spLocks noGrp="1"/>
          </p:cNvSpPr>
          <p:nvPr>
            <p:ph type="body" sz="quarter" idx="37"/>
          </p:nvPr>
        </p:nvSpPr>
        <p:spPr/>
        <p:txBody>
          <a:bodyPr/>
          <a:lstStyle/>
          <a:p>
            <a:r>
              <a:rPr lang="en-US" dirty="0" smtClean="0">
                <a:hlinkClick r:id="rId25" action="ppaction://hlinksldjump"/>
              </a:rPr>
              <a:t>40</a:t>
            </a:r>
            <a:endParaRPr lang="en-US" dirty="0"/>
          </a:p>
        </p:txBody>
      </p:sp>
      <p:sp>
        <p:nvSpPr>
          <p:cNvPr id="152" name="Text Placeholder 151"/>
          <p:cNvSpPr>
            <a:spLocks noGrp="1"/>
          </p:cNvSpPr>
          <p:nvPr>
            <p:ph type="body" sz="quarter" idx="42"/>
          </p:nvPr>
        </p:nvSpPr>
        <p:spPr/>
        <p:txBody>
          <a:bodyPr/>
          <a:lstStyle/>
          <a:p>
            <a:r>
              <a:rPr lang="en-US" dirty="0" smtClean="0">
                <a:hlinkClick r:id="rId26" action="ppaction://hlinksldjump"/>
              </a:rPr>
              <a:t>50</a:t>
            </a:r>
            <a:endParaRPr lang="en-US" dirty="0"/>
          </a:p>
        </p:txBody>
      </p:sp>
    </p:spTree>
    <p:extLst>
      <p:ext uri="{BB962C8B-B14F-4D97-AF65-F5344CB8AC3E}">
        <p14:creationId xmlns:p14="http://schemas.microsoft.com/office/powerpoint/2010/main" val="41824642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562708"/>
            <a:ext cx="9717275" cy="4689230"/>
          </a:xfrm>
        </p:spPr>
        <p:txBody>
          <a:bodyPr/>
          <a:lstStyle/>
          <a:p>
            <a:pPr lvl="0">
              <a:lnSpc>
                <a:spcPct val="150000"/>
              </a:lnSpc>
            </a:pPr>
            <a:r>
              <a:rPr lang="en-US" b="1" dirty="0">
                <a:solidFill>
                  <a:schemeClr val="accent1">
                    <a:lumMod val="75000"/>
                  </a:schemeClr>
                </a:solidFill>
              </a:rPr>
              <a:t>The primordial soup which was hit by lightning according to </a:t>
            </a:r>
            <a:r>
              <a:rPr lang="en-US" b="1" dirty="0" err="1">
                <a:solidFill>
                  <a:schemeClr val="accent1">
                    <a:lumMod val="75000"/>
                  </a:schemeClr>
                </a:solidFill>
              </a:rPr>
              <a:t>Oparin</a:t>
            </a:r>
            <a:r>
              <a:rPr lang="en-US" b="1" dirty="0">
                <a:solidFill>
                  <a:schemeClr val="accent1">
                    <a:lumMod val="75000"/>
                  </a:schemeClr>
                </a:solidFill>
              </a:rPr>
              <a:t>  to produce organic molecules occurred during the</a:t>
            </a:r>
          </a:p>
          <a:p>
            <a:pPr marL="514350" lvl="0" indent="-514350">
              <a:lnSpc>
                <a:spcPct val="150000"/>
              </a:lnSpc>
              <a:buAutoNum type="alphaLcPeriod"/>
            </a:pPr>
            <a:r>
              <a:rPr lang="en-US" b="1" u="sng" dirty="0">
                <a:solidFill>
                  <a:srgbClr val="FF0000"/>
                </a:solidFill>
              </a:rPr>
              <a:t>Precambrian era</a:t>
            </a:r>
          </a:p>
          <a:p>
            <a:pPr marL="514350" lvl="0" indent="-514350">
              <a:lnSpc>
                <a:spcPct val="150000"/>
              </a:lnSpc>
              <a:buAutoNum type="alphaLcPeriod"/>
            </a:pPr>
            <a:r>
              <a:rPr lang="en-US" b="1" dirty="0">
                <a:solidFill>
                  <a:schemeClr val="accent1">
                    <a:lumMod val="75000"/>
                  </a:schemeClr>
                </a:solidFill>
              </a:rPr>
              <a:t>Paleozoic Era</a:t>
            </a:r>
          </a:p>
          <a:p>
            <a:pPr marL="514350" lvl="0" indent="-514350">
              <a:lnSpc>
                <a:spcPct val="150000"/>
              </a:lnSpc>
              <a:buAutoNum type="alphaLcPeriod"/>
            </a:pPr>
            <a:r>
              <a:rPr lang="en-US" b="1" dirty="0">
                <a:solidFill>
                  <a:schemeClr val="accent1">
                    <a:lumMod val="75000"/>
                  </a:schemeClr>
                </a:solidFill>
              </a:rPr>
              <a:t>Mesozoic Era</a:t>
            </a:r>
          </a:p>
          <a:p>
            <a:pPr marL="514350" lvl="0" indent="-514350">
              <a:lnSpc>
                <a:spcPct val="150000"/>
              </a:lnSpc>
              <a:buAutoNum type="alphaLcPeriod"/>
            </a:pPr>
            <a:r>
              <a:rPr lang="en-US" b="1" dirty="0">
                <a:solidFill>
                  <a:schemeClr val="accent1">
                    <a:lumMod val="75000"/>
                  </a:schemeClr>
                </a:solidFill>
              </a:rPr>
              <a:t>Cenozoic </a:t>
            </a:r>
            <a:r>
              <a:rPr lang="en-US" b="1" dirty="0" smtClean="0">
                <a:solidFill>
                  <a:schemeClr val="accent1">
                    <a:lumMod val="75000"/>
                  </a:schemeClr>
                </a:solidFill>
              </a:rPr>
              <a:t>Era</a:t>
            </a:r>
            <a:endParaRPr lang="en-US"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773723" y="5715000"/>
            <a:ext cx="10972800" cy="1143000"/>
          </a:xfrm>
        </p:spPr>
        <p:txBody>
          <a:bodyPr/>
          <a:lstStyle/>
          <a:p>
            <a:r>
              <a:rPr lang="en-US" dirty="0"/>
              <a:t>Category 1</a:t>
            </a:r>
          </a:p>
        </p:txBody>
      </p:sp>
    </p:spTree>
    <p:extLst>
      <p:ext uri="{BB962C8B-B14F-4D97-AF65-F5344CB8AC3E}">
        <p14:creationId xmlns:p14="http://schemas.microsoft.com/office/powerpoint/2010/main" val="2891345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03385"/>
            <a:ext cx="5848659" cy="4970584"/>
          </a:xfrm>
        </p:spPr>
        <p:txBody>
          <a:bodyPr/>
          <a:lstStyle/>
          <a:p>
            <a:pPr lvl="0">
              <a:lnSpc>
                <a:spcPct val="150000"/>
              </a:lnSpc>
            </a:pPr>
            <a:r>
              <a:rPr lang="en-US" b="1" dirty="0" smtClean="0">
                <a:solidFill>
                  <a:schemeClr val="accent1">
                    <a:lumMod val="75000"/>
                  </a:schemeClr>
                </a:solidFill>
              </a:rPr>
              <a:t>Match the following</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Era Man lives in</a:t>
            </a:r>
          </a:p>
          <a:p>
            <a:pPr marL="514350" lvl="0" indent="-514350">
              <a:lnSpc>
                <a:spcPct val="150000"/>
              </a:lnSpc>
              <a:buAutoNum type="alphaLcPeriod"/>
            </a:pPr>
            <a:r>
              <a:rPr lang="en-US" b="1" dirty="0" smtClean="0">
                <a:solidFill>
                  <a:schemeClr val="accent1">
                    <a:lumMod val="75000"/>
                  </a:schemeClr>
                </a:solidFill>
              </a:rPr>
              <a:t>Period man lives in</a:t>
            </a:r>
          </a:p>
          <a:p>
            <a:pPr marL="514350" lvl="0" indent="-514350">
              <a:lnSpc>
                <a:spcPct val="150000"/>
              </a:lnSpc>
              <a:buAutoNum type="alphaLcPeriod"/>
            </a:pPr>
            <a:r>
              <a:rPr lang="en-US" b="1" dirty="0" smtClean="0">
                <a:solidFill>
                  <a:schemeClr val="accent1">
                    <a:lumMod val="75000"/>
                  </a:schemeClr>
                </a:solidFill>
              </a:rPr>
              <a:t>Dinosaurs were dominant</a:t>
            </a:r>
          </a:p>
          <a:p>
            <a:pPr marL="514350" lvl="0" indent="-514350">
              <a:lnSpc>
                <a:spcPct val="150000"/>
              </a:lnSpc>
              <a:buAutoNum type="alphaLcPeriod"/>
            </a:pPr>
            <a:r>
              <a:rPr lang="en-US" b="1" dirty="0" smtClean="0">
                <a:solidFill>
                  <a:schemeClr val="accent1">
                    <a:lumMod val="75000"/>
                  </a:schemeClr>
                </a:solidFill>
              </a:rPr>
              <a:t>Age of Diversity</a:t>
            </a:r>
          </a:p>
          <a:p>
            <a:pPr marL="514350" lvl="0" indent="-514350">
              <a:lnSpc>
                <a:spcPct val="150000"/>
              </a:lnSpc>
              <a:buAutoNum type="alphaLcPeriod"/>
            </a:pPr>
            <a:r>
              <a:rPr lang="en-US" b="1" dirty="0" smtClean="0">
                <a:solidFill>
                  <a:schemeClr val="accent1">
                    <a:lumMod val="75000"/>
                  </a:schemeClr>
                </a:solidFill>
              </a:rPr>
              <a:t>Composes 87 % of geologic time</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1</a:t>
            </a:r>
          </a:p>
        </p:txBody>
      </p:sp>
      <p:sp>
        <p:nvSpPr>
          <p:cNvPr id="2" name="Rectangle 1"/>
          <p:cNvSpPr/>
          <p:nvPr/>
        </p:nvSpPr>
        <p:spPr>
          <a:xfrm>
            <a:off x="8534400" y="664002"/>
            <a:ext cx="3099695" cy="4524315"/>
          </a:xfrm>
          <a:prstGeom prst="rect">
            <a:avLst/>
          </a:prstGeom>
        </p:spPr>
        <p:txBody>
          <a:bodyPr wrap="square">
            <a:spAutoFit/>
          </a:bodyPr>
          <a:lstStyle/>
          <a:p>
            <a:pPr marL="514350" lvl="0" indent="-514350">
              <a:lnSpc>
                <a:spcPct val="150000"/>
              </a:lnSpc>
              <a:buFont typeface="Arial" pitchFamily="34" charset="0"/>
              <a:buAutoNum type="alphaLcPeriod"/>
            </a:pPr>
            <a:r>
              <a:rPr lang="en-US" sz="3200" b="1" dirty="0" smtClean="0">
                <a:solidFill>
                  <a:srgbClr val="4F81BD">
                    <a:lumMod val="75000"/>
                  </a:srgbClr>
                </a:solidFill>
              </a:rPr>
              <a:t>Cenozoic</a:t>
            </a:r>
          </a:p>
          <a:p>
            <a:pPr marL="514350" lvl="0" indent="-514350">
              <a:lnSpc>
                <a:spcPct val="150000"/>
              </a:lnSpc>
              <a:buFont typeface="Arial" pitchFamily="34" charset="0"/>
              <a:buAutoNum type="alphaLcPeriod"/>
            </a:pPr>
            <a:r>
              <a:rPr lang="en-US" sz="3200" b="1" dirty="0" smtClean="0">
                <a:solidFill>
                  <a:srgbClr val="4F81BD">
                    <a:lumMod val="75000"/>
                  </a:srgbClr>
                </a:solidFill>
              </a:rPr>
              <a:t>Mesozoic</a:t>
            </a:r>
          </a:p>
          <a:p>
            <a:pPr marL="514350" lvl="0" indent="-514350">
              <a:lnSpc>
                <a:spcPct val="150000"/>
              </a:lnSpc>
              <a:buFont typeface="Arial" pitchFamily="34" charset="0"/>
              <a:buAutoNum type="alphaLcPeriod"/>
            </a:pPr>
            <a:r>
              <a:rPr lang="en-US" sz="3200" b="1" dirty="0" smtClean="0">
                <a:solidFill>
                  <a:srgbClr val="4F81BD">
                    <a:lumMod val="75000"/>
                  </a:srgbClr>
                </a:solidFill>
              </a:rPr>
              <a:t>Paleozoic</a:t>
            </a:r>
          </a:p>
          <a:p>
            <a:pPr marL="514350" lvl="0" indent="-514350">
              <a:lnSpc>
                <a:spcPct val="150000"/>
              </a:lnSpc>
              <a:buFont typeface="Arial" pitchFamily="34" charset="0"/>
              <a:buAutoNum type="alphaLcPeriod"/>
            </a:pPr>
            <a:r>
              <a:rPr lang="en-US" sz="3200" b="1" dirty="0" smtClean="0">
                <a:solidFill>
                  <a:srgbClr val="4F81BD">
                    <a:lumMod val="75000"/>
                  </a:srgbClr>
                </a:solidFill>
              </a:rPr>
              <a:t>Precambrian</a:t>
            </a:r>
          </a:p>
          <a:p>
            <a:pPr marL="514350" lvl="0" indent="-514350">
              <a:lnSpc>
                <a:spcPct val="150000"/>
              </a:lnSpc>
              <a:buFont typeface="Arial" pitchFamily="34" charset="0"/>
              <a:buAutoNum type="alphaLcPeriod"/>
            </a:pPr>
            <a:r>
              <a:rPr lang="en-US" sz="3200" b="1" dirty="0" err="1" smtClean="0">
                <a:solidFill>
                  <a:srgbClr val="4F81BD">
                    <a:lumMod val="75000"/>
                  </a:srgbClr>
                </a:solidFill>
              </a:rPr>
              <a:t>Quartenary</a:t>
            </a:r>
            <a:endParaRPr lang="en-US" sz="3200" b="1" dirty="0" smtClean="0">
              <a:solidFill>
                <a:srgbClr val="4F81BD">
                  <a:lumMod val="75000"/>
                </a:srgbClr>
              </a:solidFill>
            </a:endParaRPr>
          </a:p>
          <a:p>
            <a:pPr marL="514350" lvl="0" indent="-514350">
              <a:lnSpc>
                <a:spcPct val="150000"/>
              </a:lnSpc>
              <a:buFont typeface="Arial" pitchFamily="34" charset="0"/>
              <a:buAutoNum type="alphaLcPeriod"/>
            </a:pPr>
            <a:endParaRPr lang="en-US" sz="3200" b="1" dirty="0">
              <a:solidFill>
                <a:srgbClr val="4F81BD">
                  <a:lumMod val="75000"/>
                </a:srgbClr>
              </a:solidFill>
            </a:endParaRPr>
          </a:p>
        </p:txBody>
      </p:sp>
    </p:spTree>
    <p:extLst>
      <p:ext uri="{BB962C8B-B14F-4D97-AF65-F5344CB8AC3E}">
        <p14:creationId xmlns:p14="http://schemas.microsoft.com/office/powerpoint/2010/main" val="409080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03384"/>
            <a:ext cx="9881399" cy="4454769"/>
          </a:xfrm>
        </p:spPr>
        <p:txBody>
          <a:bodyPr/>
          <a:lstStyle/>
          <a:p>
            <a:pPr lvl="0">
              <a:lnSpc>
                <a:spcPct val="150000"/>
              </a:lnSpc>
            </a:pPr>
            <a:r>
              <a:rPr lang="en-US" b="1" dirty="0" smtClean="0">
                <a:solidFill>
                  <a:schemeClr val="accent1">
                    <a:lumMod val="75000"/>
                  </a:schemeClr>
                </a:solidFill>
              </a:rPr>
              <a:t>Matched</a:t>
            </a:r>
            <a:endParaRPr lang="en-US" b="1" dirty="0">
              <a:solidFill>
                <a:schemeClr val="accent1">
                  <a:lumMod val="75000"/>
                </a:schemeClr>
              </a:solidFill>
            </a:endParaRPr>
          </a:p>
          <a:p>
            <a:pPr marL="514350" indent="-514350">
              <a:lnSpc>
                <a:spcPct val="150000"/>
              </a:lnSpc>
              <a:buFont typeface="Arial" pitchFamily="34" charset="0"/>
              <a:buAutoNum type="alphaLcPeriod"/>
            </a:pPr>
            <a:r>
              <a:rPr lang="en-US" b="1" u="sng" dirty="0">
                <a:solidFill>
                  <a:srgbClr val="FF0000"/>
                </a:solidFill>
              </a:rPr>
              <a:t>Era Man lives </a:t>
            </a:r>
            <a:r>
              <a:rPr lang="en-US" b="1" u="sng" dirty="0" smtClean="0">
                <a:solidFill>
                  <a:srgbClr val="FF0000"/>
                </a:solidFill>
              </a:rPr>
              <a:t>in - </a:t>
            </a:r>
            <a:r>
              <a:rPr lang="en-US" b="1" u="sng" dirty="0">
                <a:solidFill>
                  <a:srgbClr val="FF0000"/>
                </a:solidFill>
              </a:rPr>
              <a:t>Cenozoic</a:t>
            </a:r>
          </a:p>
          <a:p>
            <a:pPr marL="514350" indent="-514350">
              <a:lnSpc>
                <a:spcPct val="150000"/>
              </a:lnSpc>
              <a:buFont typeface="Arial" pitchFamily="34" charset="0"/>
              <a:buAutoNum type="alphaLcPeriod"/>
            </a:pPr>
            <a:r>
              <a:rPr lang="en-US" b="1" u="sng" dirty="0" smtClean="0">
                <a:solidFill>
                  <a:srgbClr val="FF0000"/>
                </a:solidFill>
              </a:rPr>
              <a:t>Period </a:t>
            </a:r>
            <a:r>
              <a:rPr lang="en-US" b="1" u="sng" dirty="0">
                <a:solidFill>
                  <a:srgbClr val="FF0000"/>
                </a:solidFill>
              </a:rPr>
              <a:t>man lives </a:t>
            </a:r>
            <a:r>
              <a:rPr lang="en-US" b="1" u="sng" dirty="0" smtClean="0">
                <a:solidFill>
                  <a:srgbClr val="FF0000"/>
                </a:solidFill>
              </a:rPr>
              <a:t>in - </a:t>
            </a:r>
            <a:r>
              <a:rPr lang="en-US" b="1" u="sng" dirty="0" err="1">
                <a:solidFill>
                  <a:srgbClr val="FF0000"/>
                </a:solidFill>
              </a:rPr>
              <a:t>Quartenary</a:t>
            </a:r>
            <a:endParaRPr lang="en-US" b="1" u="sng" dirty="0">
              <a:solidFill>
                <a:srgbClr val="FF0000"/>
              </a:solidFill>
            </a:endParaRPr>
          </a:p>
          <a:p>
            <a:pPr marL="514350" indent="-514350">
              <a:lnSpc>
                <a:spcPct val="150000"/>
              </a:lnSpc>
              <a:buFont typeface="Arial" pitchFamily="34" charset="0"/>
              <a:buAutoNum type="alphaLcPeriod"/>
            </a:pPr>
            <a:r>
              <a:rPr lang="en-US" b="1" u="sng" dirty="0" smtClean="0">
                <a:solidFill>
                  <a:srgbClr val="FF0000"/>
                </a:solidFill>
              </a:rPr>
              <a:t>Dinosaurs </a:t>
            </a:r>
            <a:r>
              <a:rPr lang="en-US" b="1" u="sng" dirty="0">
                <a:solidFill>
                  <a:srgbClr val="FF0000"/>
                </a:solidFill>
              </a:rPr>
              <a:t>were </a:t>
            </a:r>
            <a:r>
              <a:rPr lang="en-US" b="1" u="sng" dirty="0" smtClean="0">
                <a:solidFill>
                  <a:srgbClr val="FF0000"/>
                </a:solidFill>
              </a:rPr>
              <a:t>dominant - Mesozoic</a:t>
            </a:r>
            <a:endParaRPr lang="en-US" b="1" u="sng" dirty="0">
              <a:solidFill>
                <a:srgbClr val="FF0000"/>
              </a:solidFill>
            </a:endParaRPr>
          </a:p>
          <a:p>
            <a:pPr marL="514350" indent="-514350">
              <a:lnSpc>
                <a:spcPct val="150000"/>
              </a:lnSpc>
              <a:buFont typeface="Arial" pitchFamily="34" charset="0"/>
              <a:buAutoNum type="alphaLcPeriod"/>
            </a:pPr>
            <a:r>
              <a:rPr lang="en-US" b="1" u="sng" dirty="0">
                <a:solidFill>
                  <a:srgbClr val="FF0000"/>
                </a:solidFill>
              </a:rPr>
              <a:t>Age of </a:t>
            </a:r>
            <a:r>
              <a:rPr lang="en-US" b="1" u="sng" dirty="0" smtClean="0">
                <a:solidFill>
                  <a:srgbClr val="FF0000"/>
                </a:solidFill>
              </a:rPr>
              <a:t>Diversity – Paleozoic</a:t>
            </a:r>
          </a:p>
          <a:p>
            <a:pPr marL="514350" indent="-514350">
              <a:lnSpc>
                <a:spcPct val="150000"/>
              </a:lnSpc>
              <a:buFont typeface="Arial" pitchFamily="34" charset="0"/>
              <a:buAutoNum type="alphaLcPeriod"/>
            </a:pPr>
            <a:r>
              <a:rPr lang="en-US" b="1" u="sng" dirty="0">
                <a:solidFill>
                  <a:srgbClr val="FF0000"/>
                </a:solidFill>
              </a:rPr>
              <a:t>Composes 87 % of geologic </a:t>
            </a:r>
            <a:r>
              <a:rPr lang="en-US" b="1" u="sng" dirty="0" smtClean="0">
                <a:solidFill>
                  <a:srgbClr val="FF0000"/>
                </a:solidFill>
              </a:rPr>
              <a:t>time - Precambrian</a:t>
            </a:r>
            <a:endParaRPr lang="en-US" b="1" u="sng" dirty="0">
              <a:solidFill>
                <a:srgbClr val="FF0000"/>
              </a:solidFill>
            </a:endParaRP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539262" y="5715000"/>
            <a:ext cx="10972800" cy="1143000"/>
          </a:xfrm>
        </p:spPr>
        <p:txBody>
          <a:bodyPr/>
          <a:lstStyle/>
          <a:p>
            <a:r>
              <a:rPr lang="en-US" dirty="0"/>
              <a:t>Category 1</a:t>
            </a:r>
          </a:p>
        </p:txBody>
      </p:sp>
    </p:spTree>
    <p:extLst>
      <p:ext uri="{BB962C8B-B14F-4D97-AF65-F5344CB8AC3E}">
        <p14:creationId xmlns:p14="http://schemas.microsoft.com/office/powerpoint/2010/main" val="1632026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2 questions follow</a:t>
            </a:r>
            <a:endParaRPr lang="en-US" dirty="0"/>
          </a:p>
        </p:txBody>
      </p:sp>
    </p:spTree>
    <p:extLst>
      <p:ext uri="{BB962C8B-B14F-4D97-AF65-F5344CB8AC3E}">
        <p14:creationId xmlns:p14="http://schemas.microsoft.com/office/powerpoint/2010/main" val="3782962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03385"/>
            <a:ext cx="9553153" cy="4360984"/>
          </a:xfrm>
        </p:spPr>
        <p:txBody>
          <a:bodyPr/>
          <a:lstStyle/>
          <a:p>
            <a:pPr lvl="0" algn="ctr">
              <a:lnSpc>
                <a:spcPct val="150000"/>
              </a:lnSpc>
            </a:pPr>
            <a:r>
              <a:rPr lang="en-US" b="1" dirty="0" smtClean="0">
                <a:solidFill>
                  <a:schemeClr val="accent1">
                    <a:lumMod val="75000"/>
                  </a:schemeClr>
                </a:solidFill>
              </a:rPr>
              <a:t>The last mass extinction was caused by</a:t>
            </a:r>
          </a:p>
          <a:p>
            <a:pPr marL="514350" lvl="0" indent="-514350" algn="ctr">
              <a:lnSpc>
                <a:spcPct val="150000"/>
              </a:lnSpc>
              <a:buAutoNum type="alphaLcPeriod"/>
            </a:pPr>
            <a:r>
              <a:rPr lang="en-US" b="1" dirty="0" smtClean="0">
                <a:solidFill>
                  <a:schemeClr val="accent1">
                    <a:lumMod val="75000"/>
                  </a:schemeClr>
                </a:solidFill>
              </a:rPr>
              <a:t>Flood</a:t>
            </a:r>
          </a:p>
          <a:p>
            <a:pPr marL="514350" lvl="0" indent="-514350" algn="ctr">
              <a:lnSpc>
                <a:spcPct val="150000"/>
              </a:lnSpc>
              <a:buAutoNum type="alphaLcPeriod"/>
            </a:pPr>
            <a:r>
              <a:rPr lang="en-US" b="1" dirty="0" smtClean="0">
                <a:solidFill>
                  <a:schemeClr val="accent1">
                    <a:lumMod val="75000"/>
                  </a:schemeClr>
                </a:solidFill>
              </a:rPr>
              <a:t>Volcano</a:t>
            </a:r>
          </a:p>
          <a:p>
            <a:pPr marL="514350" lvl="0" indent="-514350" algn="ctr">
              <a:lnSpc>
                <a:spcPct val="150000"/>
              </a:lnSpc>
              <a:buAutoNum type="alphaLcPeriod"/>
            </a:pPr>
            <a:r>
              <a:rPr lang="en-US" b="1" dirty="0" smtClean="0">
                <a:solidFill>
                  <a:schemeClr val="accent1">
                    <a:lumMod val="75000"/>
                  </a:schemeClr>
                </a:solidFill>
              </a:rPr>
              <a:t>meteor</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28246" y="5715000"/>
            <a:ext cx="10972800" cy="1143000"/>
          </a:xfrm>
        </p:spPr>
        <p:txBody>
          <a:bodyPr/>
          <a:lstStyle/>
          <a:p>
            <a:r>
              <a:rPr lang="en-US" dirty="0"/>
              <a:t>Category </a:t>
            </a:r>
            <a:r>
              <a:rPr lang="en-US" dirty="0" smtClean="0"/>
              <a:t>2</a:t>
            </a:r>
            <a:endParaRPr lang="en-US" dirty="0"/>
          </a:p>
        </p:txBody>
      </p:sp>
    </p:spTree>
    <p:extLst>
      <p:ext uri="{BB962C8B-B14F-4D97-AF65-F5344CB8AC3E}">
        <p14:creationId xmlns:p14="http://schemas.microsoft.com/office/powerpoint/2010/main" val="403599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61292"/>
            <a:ext cx="9506260" cy="4032739"/>
          </a:xfrm>
        </p:spPr>
        <p:txBody>
          <a:bodyPr/>
          <a:lstStyle/>
          <a:p>
            <a:pPr lvl="0" algn="ctr">
              <a:lnSpc>
                <a:spcPct val="150000"/>
              </a:lnSpc>
            </a:pPr>
            <a:r>
              <a:rPr lang="en-US" b="1" dirty="0">
                <a:solidFill>
                  <a:schemeClr val="accent1">
                    <a:lumMod val="75000"/>
                  </a:schemeClr>
                </a:solidFill>
              </a:rPr>
              <a:t>The last mass extinction was caused by</a:t>
            </a:r>
          </a:p>
          <a:p>
            <a:pPr marL="514350" lvl="0" indent="-514350" algn="ctr">
              <a:lnSpc>
                <a:spcPct val="150000"/>
              </a:lnSpc>
              <a:buAutoNum type="alphaLcPeriod"/>
            </a:pPr>
            <a:r>
              <a:rPr lang="en-US" b="1" dirty="0">
                <a:solidFill>
                  <a:schemeClr val="accent1">
                    <a:lumMod val="75000"/>
                  </a:schemeClr>
                </a:solidFill>
              </a:rPr>
              <a:t>Flood</a:t>
            </a:r>
          </a:p>
          <a:p>
            <a:pPr marL="514350" lvl="0" indent="-514350" algn="ctr">
              <a:lnSpc>
                <a:spcPct val="150000"/>
              </a:lnSpc>
              <a:buAutoNum type="alphaLcPeriod"/>
            </a:pPr>
            <a:r>
              <a:rPr lang="en-US" b="1" dirty="0">
                <a:solidFill>
                  <a:schemeClr val="accent1">
                    <a:lumMod val="75000"/>
                  </a:schemeClr>
                </a:solidFill>
              </a:rPr>
              <a:t>Volcano</a:t>
            </a:r>
          </a:p>
          <a:p>
            <a:pPr marL="514350" lvl="0" indent="-514350" algn="ctr">
              <a:lnSpc>
                <a:spcPct val="150000"/>
              </a:lnSpc>
              <a:buAutoNum type="alphaLcPeriod"/>
            </a:pPr>
            <a:r>
              <a:rPr lang="en-US" b="1" u="sng" dirty="0">
                <a:solidFill>
                  <a:srgbClr val="FF0000"/>
                </a:solidFill>
              </a:rPr>
              <a:t>meteor</a:t>
            </a:r>
          </a:p>
          <a:p>
            <a:pPr lvl="0">
              <a:lnSpc>
                <a:spcPct val="150000"/>
              </a:lnSpc>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79938" y="5715000"/>
            <a:ext cx="10972800" cy="1143000"/>
          </a:xfrm>
        </p:spPr>
        <p:txBody>
          <a:bodyPr/>
          <a:lstStyle/>
          <a:p>
            <a:r>
              <a:rPr lang="en-US" dirty="0"/>
              <a:t>Category 2</a:t>
            </a:r>
          </a:p>
        </p:txBody>
      </p:sp>
    </p:spTree>
    <p:extLst>
      <p:ext uri="{BB962C8B-B14F-4D97-AF65-F5344CB8AC3E}">
        <p14:creationId xmlns:p14="http://schemas.microsoft.com/office/powerpoint/2010/main" val="2003371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37846"/>
            <a:ext cx="9717275" cy="4173416"/>
          </a:xfrm>
        </p:spPr>
        <p:txBody>
          <a:bodyPr/>
          <a:lstStyle/>
          <a:p>
            <a:pPr lvl="0">
              <a:lnSpc>
                <a:spcPct val="150000"/>
              </a:lnSpc>
            </a:pPr>
            <a:r>
              <a:rPr lang="en-US" b="1" dirty="0" smtClean="0">
                <a:solidFill>
                  <a:schemeClr val="accent1">
                    <a:lumMod val="75000"/>
                  </a:schemeClr>
                </a:solidFill>
              </a:rPr>
              <a:t>The ancestor of the llama and camel adapted in different ways to </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Improve the mating behavior</a:t>
            </a:r>
          </a:p>
          <a:p>
            <a:pPr marL="514350" lvl="0" indent="-514350">
              <a:lnSpc>
                <a:spcPct val="150000"/>
              </a:lnSpc>
              <a:buAutoNum type="alphaLcPeriod"/>
            </a:pPr>
            <a:r>
              <a:rPr lang="en-US" b="1" dirty="0" smtClean="0">
                <a:solidFill>
                  <a:schemeClr val="accent1">
                    <a:lumMod val="75000"/>
                  </a:schemeClr>
                </a:solidFill>
              </a:rPr>
              <a:t>Better survive the desert vs. mountain environments</a:t>
            </a:r>
          </a:p>
          <a:p>
            <a:pPr marL="514350" lvl="0" indent="-514350">
              <a:lnSpc>
                <a:spcPct val="150000"/>
              </a:lnSpc>
              <a:buAutoNum type="alphaLcPeriod"/>
            </a:pPr>
            <a:r>
              <a:rPr lang="en-US" b="1" dirty="0" smtClean="0">
                <a:solidFill>
                  <a:schemeClr val="accent1">
                    <a:lumMod val="75000"/>
                  </a:schemeClr>
                </a:solidFill>
              </a:rPr>
              <a:t>Become cuter looking</a:t>
            </a: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398584" y="5715000"/>
            <a:ext cx="10972800" cy="1143000"/>
          </a:xfrm>
        </p:spPr>
        <p:txBody>
          <a:bodyPr/>
          <a:lstStyle/>
          <a:p>
            <a:endParaRPr lang="en-US"/>
          </a:p>
        </p:txBody>
      </p:sp>
    </p:spTree>
    <p:extLst>
      <p:ext uri="{BB962C8B-B14F-4D97-AF65-F5344CB8AC3E}">
        <p14:creationId xmlns:p14="http://schemas.microsoft.com/office/powerpoint/2010/main" val="1297872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37846"/>
            <a:ext cx="9670383" cy="4220308"/>
          </a:xfrm>
        </p:spPr>
        <p:txBody>
          <a:bodyPr/>
          <a:lstStyle/>
          <a:p>
            <a:pPr lvl="0">
              <a:lnSpc>
                <a:spcPct val="150000"/>
              </a:lnSpc>
            </a:pPr>
            <a:r>
              <a:rPr lang="en-US" b="1" dirty="0">
                <a:solidFill>
                  <a:schemeClr val="accent1">
                    <a:lumMod val="75000"/>
                  </a:schemeClr>
                </a:solidFill>
              </a:rPr>
              <a:t>The ancestor of the llama and camel adapted in different ways to </a:t>
            </a:r>
          </a:p>
          <a:p>
            <a:pPr marL="514350" lvl="0" indent="-514350">
              <a:lnSpc>
                <a:spcPct val="150000"/>
              </a:lnSpc>
              <a:buAutoNum type="alphaLcPeriod"/>
            </a:pPr>
            <a:r>
              <a:rPr lang="en-US" b="1" dirty="0">
                <a:solidFill>
                  <a:schemeClr val="accent1">
                    <a:lumMod val="75000"/>
                  </a:schemeClr>
                </a:solidFill>
              </a:rPr>
              <a:t>Improve the mating behavior</a:t>
            </a:r>
          </a:p>
          <a:p>
            <a:pPr marL="514350" lvl="0" indent="-514350">
              <a:lnSpc>
                <a:spcPct val="150000"/>
              </a:lnSpc>
              <a:buAutoNum type="alphaLcPeriod"/>
            </a:pPr>
            <a:r>
              <a:rPr lang="en-US" b="1" u="sng" dirty="0">
                <a:solidFill>
                  <a:srgbClr val="FF0000"/>
                </a:solidFill>
              </a:rPr>
              <a:t>Better survive the desert vs. mountain environments</a:t>
            </a:r>
          </a:p>
          <a:p>
            <a:pPr marL="514350" lvl="0" indent="-514350">
              <a:lnSpc>
                <a:spcPct val="150000"/>
              </a:lnSpc>
              <a:buAutoNum type="alphaLcPeriod"/>
            </a:pPr>
            <a:r>
              <a:rPr lang="en-US" b="1" dirty="0">
                <a:solidFill>
                  <a:schemeClr val="accent1">
                    <a:lumMod val="75000"/>
                  </a:schemeClr>
                </a:solidFill>
              </a:rPr>
              <a:t>Become cuter looking</a:t>
            </a:r>
          </a:p>
          <a:p>
            <a:pPr lvl="0">
              <a:lnSpc>
                <a:spcPct val="150000"/>
              </a:lnSpc>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398584" y="5715000"/>
            <a:ext cx="10972800" cy="1143000"/>
          </a:xfrm>
        </p:spPr>
        <p:txBody>
          <a:bodyPr/>
          <a:lstStyle/>
          <a:p>
            <a:r>
              <a:rPr lang="en-US" dirty="0"/>
              <a:t>Category 2</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0903" y="3863487"/>
            <a:ext cx="4238625" cy="2038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276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773722"/>
            <a:ext cx="5707983" cy="4431323"/>
          </a:xfrm>
        </p:spPr>
        <p:txBody>
          <a:bodyPr/>
          <a:lstStyle/>
          <a:p>
            <a:pPr lvl="0">
              <a:lnSpc>
                <a:spcPct val="150000"/>
              </a:lnSpc>
            </a:pPr>
            <a:r>
              <a:rPr lang="en-US" b="1" dirty="0" smtClean="0">
                <a:solidFill>
                  <a:schemeClr val="accent1">
                    <a:lumMod val="75000"/>
                  </a:schemeClr>
                </a:solidFill>
              </a:rPr>
              <a:t>Match the adaptations</a:t>
            </a:r>
            <a:endParaRPr lang="en-US" b="1" dirty="0">
              <a:solidFill>
                <a:schemeClr val="accent1">
                  <a:lumMod val="75000"/>
                </a:schemeClr>
              </a:solidFill>
            </a:endParaRPr>
          </a:p>
          <a:p>
            <a:pPr marL="514350" lvl="0" indent="-514350">
              <a:lnSpc>
                <a:spcPct val="150000"/>
              </a:lnSpc>
              <a:buFont typeface="+mj-lt"/>
              <a:buAutoNum type="arabicPeriod"/>
            </a:pPr>
            <a:r>
              <a:rPr lang="en-US" b="1" dirty="0" err="1" smtClean="0">
                <a:solidFill>
                  <a:schemeClr val="accent1">
                    <a:lumMod val="75000"/>
                  </a:schemeClr>
                </a:solidFill>
              </a:rPr>
              <a:t>Camoflauge</a:t>
            </a:r>
            <a:endParaRPr lang="en-US" b="1" dirty="0" smtClean="0">
              <a:solidFill>
                <a:schemeClr val="accent1">
                  <a:lumMod val="75000"/>
                </a:schemeClr>
              </a:solidFill>
            </a:endParaRPr>
          </a:p>
          <a:p>
            <a:pPr marL="514350" lvl="0" indent="-514350">
              <a:lnSpc>
                <a:spcPct val="150000"/>
              </a:lnSpc>
              <a:buFont typeface="+mj-lt"/>
              <a:buAutoNum type="arabicPeriod"/>
            </a:pPr>
            <a:r>
              <a:rPr lang="en-US" b="1" dirty="0" smtClean="0">
                <a:solidFill>
                  <a:schemeClr val="accent1">
                    <a:lumMod val="75000"/>
                  </a:schemeClr>
                </a:solidFill>
              </a:rPr>
              <a:t>Mimicry</a:t>
            </a:r>
          </a:p>
          <a:p>
            <a:pPr marL="514350" lvl="0" indent="-514350">
              <a:lnSpc>
                <a:spcPct val="150000"/>
              </a:lnSpc>
              <a:buFont typeface="+mj-lt"/>
              <a:buAutoNum type="arabicPeriod"/>
            </a:pPr>
            <a:r>
              <a:rPr lang="en-US" b="1" dirty="0" smtClean="0">
                <a:solidFill>
                  <a:schemeClr val="accent1">
                    <a:lumMod val="75000"/>
                  </a:schemeClr>
                </a:solidFill>
              </a:rPr>
              <a:t>Nocturnal</a:t>
            </a:r>
          </a:p>
          <a:p>
            <a:pPr marL="514350" lvl="0" indent="-514350">
              <a:lnSpc>
                <a:spcPct val="150000"/>
              </a:lnSpc>
              <a:buFont typeface="+mj-lt"/>
              <a:buAutoNum type="arabicPeriod"/>
            </a:pPr>
            <a:r>
              <a:rPr lang="en-US" b="1" dirty="0" smtClean="0">
                <a:solidFill>
                  <a:schemeClr val="accent1">
                    <a:lumMod val="75000"/>
                  </a:schemeClr>
                </a:solidFill>
              </a:rPr>
              <a:t>Breeding behavior</a:t>
            </a:r>
          </a:p>
          <a:p>
            <a:pPr marL="514350" lvl="0" indent="-514350">
              <a:lnSpc>
                <a:spcPct val="150000"/>
              </a:lnSpc>
              <a:buFont typeface="+mj-lt"/>
              <a:buAutoNum type="arabicPeriod"/>
            </a:pPr>
            <a:r>
              <a:rPr lang="en-US" b="1" dirty="0" smtClean="0">
                <a:solidFill>
                  <a:schemeClr val="accent1">
                    <a:lumMod val="75000"/>
                  </a:schemeClr>
                </a:solidFill>
              </a:rPr>
              <a:t>predation</a:t>
            </a: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2</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42346" y="4396"/>
            <a:ext cx="2132726" cy="1203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descr="A firefly glowing yellow and gre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2346" y="1148861"/>
            <a:ext cx="2192476" cy="1236783"/>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42345" y="2327034"/>
            <a:ext cx="2192476" cy="1236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descr="A red-fronted brown lemur climbs on a tree at nigh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42345" y="3563815"/>
            <a:ext cx="2192476" cy="1236783"/>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A hidden stargazer fish looking out of the san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42346" y="4800598"/>
            <a:ext cx="2132726" cy="120307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557847" y="499790"/>
            <a:ext cx="978283" cy="4878900"/>
          </a:xfrm>
          <a:prstGeom prst="rect">
            <a:avLst/>
          </a:prstGeom>
          <a:noFill/>
        </p:spPr>
        <p:txBody>
          <a:bodyPr wrap="square" rtlCol="0">
            <a:spAutoFit/>
          </a:bodyPr>
          <a:lstStyle/>
          <a:p>
            <a:pPr algn="ctr">
              <a:lnSpc>
                <a:spcPct val="200000"/>
              </a:lnSpc>
            </a:pPr>
            <a:r>
              <a:rPr lang="en-US" sz="3200" b="1" dirty="0" smtClean="0"/>
              <a:t>a. </a:t>
            </a:r>
          </a:p>
          <a:p>
            <a:pPr algn="ctr">
              <a:lnSpc>
                <a:spcPct val="200000"/>
              </a:lnSpc>
            </a:pPr>
            <a:r>
              <a:rPr lang="en-US" sz="3200" b="1" dirty="0" smtClean="0"/>
              <a:t>b.</a:t>
            </a:r>
          </a:p>
          <a:p>
            <a:pPr algn="ctr">
              <a:lnSpc>
                <a:spcPct val="200000"/>
              </a:lnSpc>
            </a:pPr>
            <a:r>
              <a:rPr lang="en-US" sz="3200" b="1" dirty="0" smtClean="0"/>
              <a:t>c.</a:t>
            </a:r>
          </a:p>
          <a:p>
            <a:pPr algn="ctr">
              <a:lnSpc>
                <a:spcPct val="200000"/>
              </a:lnSpc>
            </a:pPr>
            <a:r>
              <a:rPr lang="en-US" sz="3200" b="1" dirty="0" smtClean="0"/>
              <a:t>d.</a:t>
            </a:r>
          </a:p>
          <a:p>
            <a:pPr algn="ctr">
              <a:lnSpc>
                <a:spcPct val="200000"/>
              </a:lnSpc>
            </a:pPr>
            <a:r>
              <a:rPr lang="en-US" sz="3200" b="1" dirty="0" smtClean="0"/>
              <a:t>e</a:t>
            </a:r>
            <a:r>
              <a:rPr lang="en-US" dirty="0" smtClean="0"/>
              <a:t>.</a:t>
            </a:r>
            <a:endParaRPr lang="en-US" dirty="0"/>
          </a:p>
        </p:txBody>
      </p:sp>
    </p:spTree>
    <p:extLst>
      <p:ext uri="{BB962C8B-B14F-4D97-AF65-F5344CB8AC3E}">
        <p14:creationId xmlns:p14="http://schemas.microsoft.com/office/powerpoint/2010/main" val="125265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5205047" y="679939"/>
            <a:ext cx="6588368" cy="4829907"/>
          </a:xfrm>
        </p:spPr>
        <p:txBody>
          <a:bodyPr/>
          <a:lstStyle/>
          <a:p>
            <a:pPr marL="514350" indent="-514350">
              <a:lnSpc>
                <a:spcPct val="250000"/>
              </a:lnSpc>
              <a:buFont typeface="+mj-lt"/>
              <a:buAutoNum type="arabicPeriod"/>
            </a:pPr>
            <a:r>
              <a:rPr lang="en-US" b="1" u="sng" dirty="0" smtClean="0">
                <a:solidFill>
                  <a:srgbClr val="FF0000"/>
                </a:solidFill>
              </a:rPr>
              <a:t>Mimicry- copy organism</a:t>
            </a:r>
            <a:endParaRPr lang="en-US" b="1" u="sng" dirty="0">
              <a:solidFill>
                <a:srgbClr val="FF0000"/>
              </a:solidFill>
            </a:endParaRPr>
          </a:p>
          <a:p>
            <a:pPr marL="514350" lvl="0" indent="-514350">
              <a:lnSpc>
                <a:spcPct val="250000"/>
              </a:lnSpc>
              <a:buFont typeface="+mj-lt"/>
              <a:buAutoNum type="arabicPeriod"/>
            </a:pPr>
            <a:r>
              <a:rPr lang="en-US" b="1" u="sng" dirty="0" smtClean="0">
                <a:solidFill>
                  <a:srgbClr val="FF0000"/>
                </a:solidFill>
              </a:rPr>
              <a:t>Breeding behavior- attract mate </a:t>
            </a:r>
            <a:endParaRPr lang="en-US" b="1" u="sng" dirty="0">
              <a:solidFill>
                <a:srgbClr val="FF0000"/>
              </a:solidFill>
            </a:endParaRPr>
          </a:p>
          <a:p>
            <a:pPr marL="514350" indent="-514350">
              <a:lnSpc>
                <a:spcPct val="250000"/>
              </a:lnSpc>
              <a:buFont typeface="+mj-lt"/>
              <a:buAutoNum type="arabicPeriod"/>
            </a:pPr>
            <a:r>
              <a:rPr lang="en-US" b="1" u="sng" dirty="0" smtClean="0">
                <a:solidFill>
                  <a:srgbClr val="FF0000"/>
                </a:solidFill>
              </a:rPr>
              <a:t>Predation- used for attracting food</a:t>
            </a:r>
          </a:p>
          <a:p>
            <a:pPr marL="514350" lvl="0" indent="-514350">
              <a:lnSpc>
                <a:spcPct val="250000"/>
              </a:lnSpc>
              <a:buFont typeface="+mj-lt"/>
              <a:buAutoNum type="arabicPeriod"/>
            </a:pPr>
            <a:r>
              <a:rPr lang="en-US" b="1" u="sng" dirty="0" smtClean="0">
                <a:solidFill>
                  <a:srgbClr val="FF0000"/>
                </a:solidFill>
              </a:rPr>
              <a:t>Nocturnal- active at night</a:t>
            </a:r>
            <a:endParaRPr lang="en-US" b="1" u="sng" dirty="0">
              <a:solidFill>
                <a:srgbClr val="FF0000"/>
              </a:solidFill>
            </a:endParaRPr>
          </a:p>
          <a:p>
            <a:pPr marL="514350" indent="-514350">
              <a:lnSpc>
                <a:spcPct val="250000"/>
              </a:lnSpc>
              <a:buFont typeface="+mj-lt"/>
              <a:buAutoNum type="arabicPeriod"/>
            </a:pPr>
            <a:r>
              <a:rPr lang="en-US" b="1" u="sng" dirty="0" err="1" smtClean="0">
                <a:solidFill>
                  <a:srgbClr val="FF0000"/>
                </a:solidFill>
              </a:rPr>
              <a:t>Camoflauge</a:t>
            </a:r>
            <a:r>
              <a:rPr lang="en-US" b="1" u="sng" dirty="0" smtClean="0">
                <a:solidFill>
                  <a:srgbClr val="FF0000"/>
                </a:solidFill>
              </a:rPr>
              <a:t>- hide/blend in </a:t>
            </a:r>
            <a:r>
              <a:rPr lang="en-US" b="1" u="sng" dirty="0" err="1" smtClean="0">
                <a:solidFill>
                  <a:srgbClr val="FF0000"/>
                </a:solidFill>
              </a:rPr>
              <a:t>env</a:t>
            </a:r>
            <a:r>
              <a:rPr lang="en-US" b="1" u="sng" dirty="0" smtClean="0">
                <a:solidFill>
                  <a:srgbClr val="FF0000"/>
                </a:solidFill>
              </a:rPr>
              <a:t>.</a:t>
            </a:r>
            <a:endParaRPr lang="en-US" b="1" u="sng" dirty="0">
              <a:solidFill>
                <a:srgbClr val="FF0000"/>
              </a:solidFill>
            </a:endParaRPr>
          </a:p>
          <a:p>
            <a:pPr marL="514350" lvl="0" indent="-514350">
              <a:lnSpc>
                <a:spcPct val="150000"/>
              </a:lnSpc>
              <a:buFont typeface="+mj-lt"/>
              <a:buAutoNum type="arabi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750277" y="5715000"/>
            <a:ext cx="10972800" cy="1143000"/>
          </a:xfrm>
        </p:spPr>
        <p:txBody>
          <a:bodyPr/>
          <a:lstStyle/>
          <a:p>
            <a:r>
              <a:rPr lang="en-US" dirty="0"/>
              <a:t>Category 2</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9815" y="0"/>
            <a:ext cx="2954216" cy="5908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1145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1 questions follow</a:t>
            </a:r>
            <a:endParaRPr lang="en-US" dirty="0"/>
          </a:p>
        </p:txBody>
      </p:sp>
    </p:spTree>
    <p:extLst>
      <p:ext uri="{BB962C8B-B14F-4D97-AF65-F5344CB8AC3E}">
        <p14:creationId xmlns:p14="http://schemas.microsoft.com/office/powerpoint/2010/main" val="3860308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375138"/>
            <a:ext cx="10092413" cy="4900247"/>
          </a:xfrm>
        </p:spPr>
        <p:txBody>
          <a:bodyPr/>
          <a:lstStyle/>
          <a:p>
            <a:pPr lvl="0">
              <a:lnSpc>
                <a:spcPct val="150000"/>
              </a:lnSpc>
            </a:pPr>
            <a:r>
              <a:rPr lang="en-US" dirty="0" smtClean="0"/>
              <a:t>When a once </a:t>
            </a:r>
            <a:r>
              <a:rPr lang="en-US" dirty="0"/>
              <a:t>a continuous population is divided into two or more smaller </a:t>
            </a:r>
            <a:r>
              <a:rPr lang="en-US" dirty="0" smtClean="0"/>
              <a:t>populations due to some type of barrier which separates </a:t>
            </a:r>
            <a:r>
              <a:rPr lang="en-US" dirty="0"/>
              <a:t>two or more groups of organisms </a:t>
            </a:r>
            <a:r>
              <a:rPr lang="en-US" dirty="0" smtClean="0"/>
              <a:t>- ____________ </a:t>
            </a:r>
          </a:p>
          <a:p>
            <a:pPr marL="514350" lvl="0" indent="-514350">
              <a:lnSpc>
                <a:spcPct val="150000"/>
              </a:lnSpc>
              <a:buAutoNum type="alphaLcPeriod"/>
            </a:pPr>
            <a:r>
              <a:rPr lang="en-US" dirty="0" smtClean="0"/>
              <a:t>Speciation may occur</a:t>
            </a:r>
          </a:p>
          <a:p>
            <a:pPr marL="514350" lvl="0" indent="-514350">
              <a:lnSpc>
                <a:spcPct val="150000"/>
              </a:lnSpc>
              <a:buAutoNum type="alphaLcPeriod"/>
            </a:pPr>
            <a:r>
              <a:rPr lang="en-US" dirty="0" smtClean="0"/>
              <a:t>Geographic Isolation has occurred</a:t>
            </a:r>
          </a:p>
          <a:p>
            <a:pPr marL="514350" lvl="0" indent="-514350">
              <a:lnSpc>
                <a:spcPct val="150000"/>
              </a:lnSpc>
              <a:buAutoNum type="alphaLcPeriod"/>
            </a:pPr>
            <a:r>
              <a:rPr lang="en-US" dirty="0" smtClean="0"/>
              <a:t>Both of these is correct</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79938" y="5715000"/>
            <a:ext cx="10972800" cy="1143000"/>
          </a:xfrm>
        </p:spPr>
        <p:txBody>
          <a:bodyPr/>
          <a:lstStyle/>
          <a:p>
            <a:r>
              <a:rPr lang="en-US" dirty="0"/>
              <a:t>Category 2</a:t>
            </a:r>
          </a:p>
        </p:txBody>
      </p:sp>
    </p:spTree>
    <p:extLst>
      <p:ext uri="{BB962C8B-B14F-4D97-AF65-F5344CB8AC3E}">
        <p14:creationId xmlns:p14="http://schemas.microsoft.com/office/powerpoint/2010/main" val="701383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90954"/>
            <a:ext cx="9506260" cy="4431323"/>
          </a:xfrm>
        </p:spPr>
        <p:txBody>
          <a:bodyPr/>
          <a:lstStyle/>
          <a:p>
            <a:pPr lvl="0">
              <a:lnSpc>
                <a:spcPct val="150000"/>
              </a:lnSpc>
            </a:pPr>
            <a:r>
              <a:rPr lang="en-US" dirty="0"/>
              <a:t>When a once a continuous population is divided into two or more smaller populations due to some type of barrier which separates two or more groups of organisms - ____________ </a:t>
            </a:r>
          </a:p>
          <a:p>
            <a:pPr marL="514350" lvl="0" indent="-514350">
              <a:lnSpc>
                <a:spcPct val="150000"/>
              </a:lnSpc>
              <a:buAutoNum type="alphaLcPeriod"/>
            </a:pPr>
            <a:r>
              <a:rPr lang="en-US" dirty="0"/>
              <a:t>Speciation may occur</a:t>
            </a:r>
          </a:p>
          <a:p>
            <a:pPr marL="514350" lvl="0" indent="-514350">
              <a:lnSpc>
                <a:spcPct val="150000"/>
              </a:lnSpc>
              <a:buAutoNum type="alphaLcPeriod"/>
            </a:pPr>
            <a:r>
              <a:rPr lang="en-US" dirty="0"/>
              <a:t>Geographic Isolation has occurred</a:t>
            </a:r>
          </a:p>
          <a:p>
            <a:pPr marL="514350" lvl="0" indent="-514350">
              <a:lnSpc>
                <a:spcPct val="150000"/>
              </a:lnSpc>
              <a:buAutoNum type="alphaLcPeriod"/>
            </a:pPr>
            <a:r>
              <a:rPr lang="en-US" b="1" u="sng" dirty="0">
                <a:solidFill>
                  <a:srgbClr val="FF0000"/>
                </a:solidFill>
              </a:rPr>
              <a:t>Both of these is correct</a:t>
            </a: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33047" y="5715000"/>
            <a:ext cx="10972800" cy="1143000"/>
          </a:xfrm>
        </p:spPr>
        <p:txBody>
          <a:bodyPr/>
          <a:lstStyle/>
          <a:p>
            <a:r>
              <a:rPr lang="en-US" dirty="0"/>
              <a:t>Category 2</a:t>
            </a:r>
          </a:p>
        </p:txBody>
      </p:sp>
    </p:spTree>
    <p:extLst>
      <p:ext uri="{BB962C8B-B14F-4D97-AF65-F5344CB8AC3E}">
        <p14:creationId xmlns:p14="http://schemas.microsoft.com/office/powerpoint/2010/main" val="2661282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422031"/>
            <a:ext cx="9717276" cy="5298831"/>
          </a:xfrm>
        </p:spPr>
        <p:txBody>
          <a:bodyPr/>
          <a:lstStyle/>
          <a:p>
            <a:pPr lvl="0">
              <a:lnSpc>
                <a:spcPct val="150000"/>
              </a:lnSpc>
            </a:pPr>
            <a:r>
              <a:rPr lang="en-US" b="1" dirty="0" smtClean="0">
                <a:solidFill>
                  <a:schemeClr val="accent1">
                    <a:lumMod val="75000"/>
                  </a:schemeClr>
                </a:solidFill>
              </a:rPr>
              <a:t>Evidence of common </a:t>
            </a:r>
            <a:r>
              <a:rPr lang="en-US" b="1" dirty="0" err="1" smtClean="0">
                <a:solidFill>
                  <a:schemeClr val="accent1">
                    <a:lumMod val="75000"/>
                  </a:schemeClr>
                </a:solidFill>
              </a:rPr>
              <a:t>ancestory</a:t>
            </a:r>
            <a:r>
              <a:rPr lang="en-US" b="1" dirty="0" smtClean="0">
                <a:solidFill>
                  <a:schemeClr val="accent1">
                    <a:lumMod val="75000"/>
                  </a:schemeClr>
                </a:solidFill>
              </a:rPr>
              <a:t> includes.</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All living organisms store genetic information using the same molecules – DNA &amp; RNA</a:t>
            </a:r>
          </a:p>
          <a:p>
            <a:pPr marL="514350" lvl="0" indent="-514350">
              <a:lnSpc>
                <a:spcPct val="150000"/>
              </a:lnSpc>
              <a:buAutoNum type="alphaLcPeriod"/>
            </a:pPr>
            <a:r>
              <a:rPr lang="en-US" b="1" dirty="0" smtClean="0">
                <a:solidFill>
                  <a:schemeClr val="accent1">
                    <a:lumMod val="75000"/>
                  </a:schemeClr>
                </a:solidFill>
              </a:rPr>
              <a:t>Organisms retain many genes that govern core metabolic functions</a:t>
            </a:r>
          </a:p>
          <a:p>
            <a:pPr marL="514350" lvl="0" indent="-514350">
              <a:lnSpc>
                <a:spcPct val="150000"/>
              </a:lnSpc>
              <a:buAutoNum type="alphaLcPeriod"/>
            </a:pPr>
            <a:r>
              <a:rPr lang="en-US" b="1" dirty="0" smtClean="0">
                <a:solidFill>
                  <a:schemeClr val="accent1">
                    <a:lumMod val="75000"/>
                  </a:schemeClr>
                </a:solidFill>
              </a:rPr>
              <a:t>Embryology, homologous structures</a:t>
            </a:r>
          </a:p>
          <a:p>
            <a:pPr marL="514350" lvl="0" indent="-514350">
              <a:lnSpc>
                <a:spcPct val="150000"/>
              </a:lnSpc>
              <a:buAutoNum type="alphaLcPeriod"/>
            </a:pPr>
            <a:r>
              <a:rPr lang="en-US" b="1" dirty="0" smtClean="0">
                <a:solidFill>
                  <a:schemeClr val="accent1">
                    <a:lumMod val="75000"/>
                  </a:schemeClr>
                </a:solidFill>
              </a:rPr>
              <a:t>All of these</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422031" y="5715000"/>
            <a:ext cx="10972800" cy="1143000"/>
          </a:xfrm>
        </p:spPr>
        <p:txBody>
          <a:bodyPr/>
          <a:lstStyle/>
          <a:p>
            <a:r>
              <a:rPr lang="en-US" dirty="0"/>
              <a:t>Category 2</a:t>
            </a:r>
          </a:p>
        </p:txBody>
      </p:sp>
    </p:spTree>
    <p:extLst>
      <p:ext uri="{BB962C8B-B14F-4D97-AF65-F5344CB8AC3E}">
        <p14:creationId xmlns:p14="http://schemas.microsoft.com/office/powerpoint/2010/main" val="2970436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44062"/>
            <a:ext cx="9670383" cy="4337538"/>
          </a:xfrm>
        </p:spPr>
        <p:txBody>
          <a:bodyPr/>
          <a:lstStyle/>
          <a:p>
            <a:pPr lvl="0">
              <a:lnSpc>
                <a:spcPct val="150000"/>
              </a:lnSpc>
            </a:pPr>
            <a:r>
              <a:rPr lang="en-US" b="1" dirty="0">
                <a:solidFill>
                  <a:schemeClr val="accent1">
                    <a:lumMod val="75000"/>
                  </a:schemeClr>
                </a:solidFill>
              </a:rPr>
              <a:t>Evidence of common </a:t>
            </a:r>
            <a:r>
              <a:rPr lang="en-US" b="1" dirty="0" err="1">
                <a:solidFill>
                  <a:schemeClr val="accent1">
                    <a:lumMod val="75000"/>
                  </a:schemeClr>
                </a:solidFill>
              </a:rPr>
              <a:t>ancestory</a:t>
            </a:r>
            <a:r>
              <a:rPr lang="en-US" b="1" dirty="0">
                <a:solidFill>
                  <a:schemeClr val="accent1">
                    <a:lumMod val="75000"/>
                  </a:schemeClr>
                </a:solidFill>
              </a:rPr>
              <a:t> includes.</a:t>
            </a:r>
          </a:p>
          <a:p>
            <a:pPr marL="514350" lvl="0" indent="-514350">
              <a:lnSpc>
                <a:spcPct val="150000"/>
              </a:lnSpc>
              <a:buAutoNum type="alphaLcPeriod"/>
            </a:pPr>
            <a:r>
              <a:rPr lang="en-US" b="1" dirty="0">
                <a:solidFill>
                  <a:schemeClr val="accent1">
                    <a:lumMod val="75000"/>
                  </a:schemeClr>
                </a:solidFill>
              </a:rPr>
              <a:t>All living organisms store genetic information using the same molecules – DNA &amp; RNA</a:t>
            </a:r>
          </a:p>
          <a:p>
            <a:pPr marL="514350" lvl="0" indent="-514350">
              <a:lnSpc>
                <a:spcPct val="150000"/>
              </a:lnSpc>
              <a:buAutoNum type="alphaLcPeriod"/>
            </a:pPr>
            <a:r>
              <a:rPr lang="en-US" b="1" dirty="0">
                <a:solidFill>
                  <a:schemeClr val="accent1">
                    <a:lumMod val="75000"/>
                  </a:schemeClr>
                </a:solidFill>
              </a:rPr>
              <a:t>Organisms retain many genes that govern core metabolic functions</a:t>
            </a:r>
          </a:p>
          <a:p>
            <a:pPr marL="514350" lvl="0" indent="-514350">
              <a:lnSpc>
                <a:spcPct val="150000"/>
              </a:lnSpc>
              <a:buAutoNum type="alphaLcPeriod"/>
            </a:pPr>
            <a:r>
              <a:rPr lang="en-US" b="1" dirty="0">
                <a:solidFill>
                  <a:schemeClr val="accent1">
                    <a:lumMod val="75000"/>
                  </a:schemeClr>
                </a:solidFill>
              </a:rPr>
              <a:t>Embryology, homologous structures</a:t>
            </a:r>
          </a:p>
          <a:p>
            <a:pPr marL="514350" lvl="0" indent="-514350">
              <a:lnSpc>
                <a:spcPct val="150000"/>
              </a:lnSpc>
              <a:buAutoNum type="alphaLcPeriod"/>
            </a:pPr>
            <a:r>
              <a:rPr lang="en-US" b="1" u="sng" dirty="0">
                <a:solidFill>
                  <a:srgbClr val="FF0000"/>
                </a:solidFill>
              </a:rPr>
              <a:t>All of these</a:t>
            </a: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1219200" y="5715000"/>
            <a:ext cx="10972800" cy="1143000"/>
          </a:xfrm>
        </p:spPr>
        <p:txBody>
          <a:bodyPr/>
          <a:lstStyle/>
          <a:p>
            <a:r>
              <a:rPr lang="en-US" dirty="0"/>
              <a:t>Category 2</a:t>
            </a:r>
          </a:p>
        </p:txBody>
      </p:sp>
    </p:spTree>
    <p:extLst>
      <p:ext uri="{BB962C8B-B14F-4D97-AF65-F5344CB8AC3E}">
        <p14:creationId xmlns:p14="http://schemas.microsoft.com/office/powerpoint/2010/main" val="41600038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3 questions follow</a:t>
            </a:r>
            <a:endParaRPr lang="en-US" dirty="0"/>
          </a:p>
        </p:txBody>
      </p:sp>
    </p:spTree>
    <p:extLst>
      <p:ext uri="{BB962C8B-B14F-4D97-AF65-F5344CB8AC3E}">
        <p14:creationId xmlns:p14="http://schemas.microsoft.com/office/powerpoint/2010/main" val="2134803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3845169"/>
            <a:ext cx="9764168" cy="1735016"/>
          </a:xfrm>
        </p:spPr>
        <p:txBody>
          <a:bodyPr/>
          <a:lstStyle/>
          <a:p>
            <a:pPr lvl="0">
              <a:lnSpc>
                <a:spcPct val="150000"/>
              </a:lnSpc>
            </a:pPr>
            <a:r>
              <a:rPr lang="en-US" b="1" dirty="0" smtClean="0">
                <a:solidFill>
                  <a:schemeClr val="accent1">
                    <a:lumMod val="75000"/>
                  </a:schemeClr>
                </a:solidFill>
              </a:rPr>
              <a:t>The population of bugs was separated and evolved into 2 species due to ______________</a:t>
            </a:r>
            <a:endParaRPr lang="en-US" b="1" dirty="0">
              <a:solidFill>
                <a:schemeClr val="accent1">
                  <a:lumMod val="75000"/>
                </a:schemeClr>
              </a:solidFill>
            </a:endParaRPr>
          </a:p>
          <a:p>
            <a:pPr marL="514350" indent="-514350">
              <a:buAutoNum type="alphaLcPeriod"/>
            </a:pP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211015" y="5715000"/>
            <a:ext cx="10972800" cy="1143000"/>
          </a:xfrm>
        </p:spPr>
        <p:txBody>
          <a:bodyPr/>
          <a:lstStyle/>
          <a:p>
            <a:r>
              <a:rPr lang="en-US" dirty="0"/>
              <a:t>Category </a:t>
            </a:r>
            <a:r>
              <a:rPr lang="en-US" dirty="0" smtClean="0"/>
              <a:t>3</a:t>
            </a:r>
            <a:endParaRPr lang="en-US" dirty="0"/>
          </a:p>
        </p:txBody>
      </p:sp>
      <p:pic>
        <p:nvPicPr>
          <p:cNvPr id="6146" name="Picture 2" descr="http://understandingscience.whirl-i-gig.com/media/3/61283_evo_resources_resource_image_332_origina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7263" y="0"/>
            <a:ext cx="8422542" cy="34858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20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3656562"/>
            <a:ext cx="9576599" cy="2040853"/>
          </a:xfrm>
        </p:spPr>
        <p:txBody>
          <a:bodyPr/>
          <a:lstStyle/>
          <a:p>
            <a:pPr lvl="0">
              <a:lnSpc>
                <a:spcPct val="150000"/>
              </a:lnSpc>
            </a:pPr>
            <a:r>
              <a:rPr lang="en-US" b="1" dirty="0">
                <a:solidFill>
                  <a:schemeClr val="accent1">
                    <a:lumMod val="75000"/>
                  </a:schemeClr>
                </a:solidFill>
              </a:rPr>
              <a:t>The population of bugs was separated and evolved into 2 species due to ______________</a:t>
            </a:r>
          </a:p>
          <a:p>
            <a:pPr marL="514350" lvl="0" indent="-514350">
              <a:lnSpc>
                <a:spcPct val="150000"/>
              </a:lnSpc>
              <a:buAutoNum type="alphaLcPeriod"/>
            </a:pPr>
            <a:r>
              <a:rPr lang="en-US" b="1" u="sng" dirty="0" smtClean="0">
                <a:solidFill>
                  <a:srgbClr val="FF0000"/>
                </a:solidFill>
              </a:rPr>
              <a:t>Geographic Isolation</a:t>
            </a:r>
            <a:endParaRPr lang="en-US" b="1" u="sng" dirty="0">
              <a:solidFill>
                <a:srgbClr val="FF0000"/>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703385" y="5715000"/>
            <a:ext cx="10972800" cy="1143000"/>
          </a:xfrm>
        </p:spPr>
        <p:txBody>
          <a:bodyPr/>
          <a:lstStyle/>
          <a:p>
            <a:r>
              <a:rPr lang="en-US" dirty="0"/>
              <a:t>Category 3</a:t>
            </a:r>
          </a:p>
        </p:txBody>
      </p:sp>
      <p:pic>
        <p:nvPicPr>
          <p:cNvPr id="7170" name="Picture 2" descr="http://understandingscience.whirl-i-gig.com/media/3/61283_evo_resources_resource_image_332_origina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9340" y="137562"/>
            <a:ext cx="8502660" cy="351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6976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461383"/>
            <a:ext cx="10162751" cy="4743663"/>
          </a:xfrm>
        </p:spPr>
        <p:txBody>
          <a:bodyPr/>
          <a:lstStyle/>
          <a:p>
            <a:r>
              <a:rPr lang="en-US" b="1" dirty="0" smtClean="0"/>
              <a:t>What do these have in common?</a:t>
            </a:r>
          </a:p>
          <a:p>
            <a:r>
              <a:rPr lang="en-US" sz="2800" dirty="0" smtClean="0"/>
              <a:t>The </a:t>
            </a:r>
            <a:r>
              <a:rPr lang="en-US" sz="2800" dirty="0"/>
              <a:t>people of Finland, who are secluded to some degree from the rest of the world by water, develop certain diseases due to the lack of genetic material from other ethnicities and races</a:t>
            </a:r>
            <a:r>
              <a:rPr lang="en-US" sz="2800" dirty="0" smtClean="0"/>
              <a:t>.</a:t>
            </a:r>
          </a:p>
          <a:p>
            <a:endParaRPr lang="en-US" sz="2800" dirty="0"/>
          </a:p>
          <a:p>
            <a:r>
              <a:rPr lang="en-US" sz="2800" dirty="0"/>
              <a:t>Physical barriers prevent fish from one stream from mating with fish from another stream, leading to a less varied gene pool among those fish. As time passes, the fish become unable to successfully mate with other groups</a:t>
            </a:r>
            <a:r>
              <a:rPr lang="en-US" sz="2800" dirty="0" smtClean="0"/>
              <a:t>.</a:t>
            </a:r>
            <a:endParaRPr lang="en-US" sz="28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844061"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12111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8571" y="492367"/>
            <a:ext cx="9389029" cy="4806463"/>
          </a:xfrm>
        </p:spPr>
        <p:txBody>
          <a:bodyPr/>
          <a:lstStyle/>
          <a:p>
            <a:r>
              <a:rPr lang="en-US" sz="2800" b="1" dirty="0"/>
              <a:t>What do these have in common?</a:t>
            </a:r>
          </a:p>
          <a:p>
            <a:r>
              <a:rPr lang="en-US" sz="2800" dirty="0"/>
              <a:t>The people of Finland, who are secluded to some degree from the rest of the world by water, develop certain diseases due to the lack of genetic material from other ethnicities and races.</a:t>
            </a:r>
          </a:p>
          <a:p>
            <a:endParaRPr lang="en-US" sz="2800" dirty="0"/>
          </a:p>
          <a:p>
            <a:r>
              <a:rPr lang="en-US" sz="2800" dirty="0"/>
              <a:t>Physical barriers prevent fish from one stream from mating with fish from another stream, leading to a less varied gene pool among those fish. As time passes, the fish become unable to successfully mate with other groups.</a:t>
            </a:r>
          </a:p>
          <a:p>
            <a:pPr lvl="0">
              <a:lnSpc>
                <a:spcPct val="150000"/>
              </a:lnSpc>
            </a:pPr>
            <a:r>
              <a:rPr lang="en-US" b="1" u="sng" dirty="0" smtClean="0">
                <a:solidFill>
                  <a:srgbClr val="FF0000"/>
                </a:solidFill>
              </a:rPr>
              <a:t>Geographic Isolation</a:t>
            </a:r>
            <a:endParaRPr lang="en-US" b="1" u="sng" dirty="0">
              <a:solidFill>
                <a:srgbClr val="FF0000"/>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187570" y="5715000"/>
            <a:ext cx="10972800" cy="1143000"/>
          </a:xfrm>
        </p:spPr>
        <p:txBody>
          <a:bodyPr/>
          <a:lstStyle/>
          <a:p>
            <a:r>
              <a:rPr lang="en-US" dirty="0"/>
              <a:t>Category 3</a:t>
            </a:r>
          </a:p>
        </p:txBody>
      </p:sp>
    </p:spTree>
    <p:extLst>
      <p:ext uri="{BB962C8B-B14F-4D97-AF65-F5344CB8AC3E}">
        <p14:creationId xmlns:p14="http://schemas.microsoft.com/office/powerpoint/2010/main" val="140239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123032" y="820614"/>
            <a:ext cx="9154568" cy="4360985"/>
          </a:xfrm>
        </p:spPr>
        <p:txBody>
          <a:bodyPr/>
          <a:lstStyle/>
          <a:p>
            <a:pPr lvl="0">
              <a:lnSpc>
                <a:spcPct val="150000"/>
              </a:lnSpc>
            </a:pPr>
            <a:r>
              <a:rPr lang="en-US" b="1" dirty="0" smtClean="0">
                <a:solidFill>
                  <a:schemeClr val="accent1">
                    <a:lumMod val="75000"/>
                  </a:schemeClr>
                </a:solidFill>
              </a:rPr>
              <a:t>Which is NOT true about Evolution?</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It takes a long time to occur</a:t>
            </a:r>
          </a:p>
          <a:p>
            <a:pPr marL="514350" lvl="0" indent="-514350">
              <a:lnSpc>
                <a:spcPct val="150000"/>
              </a:lnSpc>
              <a:buAutoNum type="alphaLcPeriod"/>
            </a:pPr>
            <a:r>
              <a:rPr lang="en-US" b="1" dirty="0" smtClean="0">
                <a:solidFill>
                  <a:schemeClr val="accent1">
                    <a:lumMod val="75000"/>
                  </a:schemeClr>
                </a:solidFill>
              </a:rPr>
              <a:t>It can occur in spurts</a:t>
            </a:r>
          </a:p>
          <a:p>
            <a:pPr marL="514350" lvl="0" indent="-514350">
              <a:lnSpc>
                <a:spcPct val="150000"/>
              </a:lnSpc>
              <a:buAutoNum type="alphaLcPeriod"/>
            </a:pPr>
            <a:r>
              <a:rPr lang="en-US" b="1" dirty="0" smtClean="0">
                <a:solidFill>
                  <a:schemeClr val="accent1">
                    <a:lumMod val="75000"/>
                  </a:schemeClr>
                </a:solidFill>
              </a:rPr>
              <a:t>It occurs in species</a:t>
            </a:r>
          </a:p>
          <a:p>
            <a:pPr marL="514350" lvl="0" indent="-514350">
              <a:lnSpc>
                <a:spcPct val="150000"/>
              </a:lnSpc>
              <a:buAutoNum type="alphaLcPeriod"/>
            </a:pPr>
            <a:r>
              <a:rPr lang="en-US" b="1" dirty="0" smtClean="0">
                <a:solidFill>
                  <a:schemeClr val="accent1">
                    <a:lumMod val="75000"/>
                  </a:schemeClr>
                </a:solidFill>
              </a:rPr>
              <a:t>It occurs in individuals</a:t>
            </a: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307975"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1784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586153"/>
            <a:ext cx="9248352" cy="5017477"/>
          </a:xfrm>
        </p:spPr>
        <p:txBody>
          <a:bodyPr/>
          <a:lstStyle/>
          <a:p>
            <a:pPr lvl="0">
              <a:lnSpc>
                <a:spcPct val="150000"/>
              </a:lnSpc>
            </a:pPr>
            <a:r>
              <a:rPr lang="en-US" sz="3600" b="1" dirty="0" smtClean="0">
                <a:solidFill>
                  <a:schemeClr val="accent1">
                    <a:lumMod val="75000"/>
                  </a:schemeClr>
                </a:solidFill>
              </a:rPr>
              <a:t>According to the </a:t>
            </a:r>
            <a:r>
              <a:rPr lang="en-US" sz="3600" b="1" dirty="0" err="1" smtClean="0">
                <a:solidFill>
                  <a:schemeClr val="accent1">
                    <a:lumMod val="75000"/>
                  </a:schemeClr>
                </a:solidFill>
              </a:rPr>
              <a:t>Endosymbiotic</a:t>
            </a:r>
            <a:r>
              <a:rPr lang="en-US" sz="3600" b="1" dirty="0" smtClean="0">
                <a:solidFill>
                  <a:schemeClr val="accent1">
                    <a:lumMod val="75000"/>
                  </a:schemeClr>
                </a:solidFill>
              </a:rPr>
              <a:t> theory, the engulfing of ___________ produces ________</a:t>
            </a:r>
            <a:endParaRPr lang="en-US" sz="3600" b="1" dirty="0">
              <a:solidFill>
                <a:schemeClr val="accent1">
                  <a:lumMod val="75000"/>
                </a:schemeClr>
              </a:solidFill>
            </a:endParaRPr>
          </a:p>
          <a:p>
            <a:pPr marL="514350" lvl="0" indent="-514350">
              <a:lnSpc>
                <a:spcPct val="150000"/>
              </a:lnSpc>
              <a:buAutoNum type="alphaLcPeriod"/>
            </a:pPr>
            <a:r>
              <a:rPr lang="en-US" sz="3600" b="1" dirty="0" err="1" smtClean="0">
                <a:solidFill>
                  <a:schemeClr val="accent1">
                    <a:lumMod val="75000"/>
                  </a:schemeClr>
                </a:solidFill>
              </a:rPr>
              <a:t>Cyano</a:t>
            </a:r>
            <a:r>
              <a:rPr lang="en-US" sz="3600" b="1" dirty="0" smtClean="0">
                <a:solidFill>
                  <a:schemeClr val="accent1">
                    <a:lumMod val="75000"/>
                  </a:schemeClr>
                </a:solidFill>
              </a:rPr>
              <a:t> bacteria produces chloroplast</a:t>
            </a:r>
          </a:p>
          <a:p>
            <a:pPr marL="514350" lvl="0" indent="-514350">
              <a:lnSpc>
                <a:spcPct val="150000"/>
              </a:lnSpc>
              <a:buAutoNum type="alphaLcPeriod"/>
            </a:pPr>
            <a:r>
              <a:rPr lang="en-US" sz="3600" b="1" dirty="0" smtClean="0">
                <a:solidFill>
                  <a:schemeClr val="accent1">
                    <a:lumMod val="75000"/>
                  </a:schemeClr>
                </a:solidFill>
              </a:rPr>
              <a:t>Aerobic bacteria produces mitochondria</a:t>
            </a:r>
          </a:p>
          <a:p>
            <a:pPr marL="514350" lvl="0" indent="-514350">
              <a:lnSpc>
                <a:spcPct val="150000"/>
              </a:lnSpc>
              <a:buAutoNum type="alphaLcPeriod"/>
            </a:pPr>
            <a:r>
              <a:rPr lang="en-US" sz="3600" b="1" dirty="0" smtClean="0">
                <a:solidFill>
                  <a:schemeClr val="accent1">
                    <a:lumMod val="75000"/>
                  </a:schemeClr>
                </a:solidFill>
              </a:rPr>
              <a:t>Both are correct</a:t>
            </a:r>
            <a:endParaRPr lang="en-US" sz="3600" b="1" dirty="0">
              <a:solidFill>
                <a:schemeClr val="accent1">
                  <a:lumMod val="75000"/>
                </a:schemeClr>
              </a:solidFill>
            </a:endParaRPr>
          </a:p>
          <a:p>
            <a:pPr lvl="0">
              <a:lnSpc>
                <a:spcPct val="150000"/>
              </a:lnSpc>
            </a:pPr>
            <a:endParaRPr lang="en-US" sz="3600"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56493" y="5715000"/>
            <a:ext cx="10972800" cy="1143000"/>
          </a:xfrm>
        </p:spPr>
        <p:txBody>
          <a:bodyPr/>
          <a:lstStyle/>
          <a:p>
            <a:r>
              <a:rPr lang="en-US" dirty="0" smtClean="0"/>
              <a:t>Category 1</a:t>
            </a:r>
            <a:endParaRPr lang="en-US" dirty="0"/>
          </a:p>
        </p:txBody>
      </p:sp>
    </p:spTree>
    <p:extLst>
      <p:ext uri="{BB962C8B-B14F-4D97-AF65-F5344CB8AC3E}">
        <p14:creationId xmlns:p14="http://schemas.microsoft.com/office/powerpoint/2010/main" val="355163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029248" y="676153"/>
            <a:ext cx="9834506" cy="4763354"/>
          </a:xfrm>
        </p:spPr>
        <p:txBody>
          <a:bodyPr/>
          <a:lstStyle/>
          <a:p>
            <a:pPr lvl="0">
              <a:lnSpc>
                <a:spcPct val="150000"/>
              </a:lnSpc>
            </a:pPr>
            <a:r>
              <a:rPr lang="en-US" b="1" dirty="0">
                <a:solidFill>
                  <a:schemeClr val="accent1">
                    <a:lumMod val="75000"/>
                  </a:schemeClr>
                </a:solidFill>
              </a:rPr>
              <a:t>Which is NOT true about Evolution?</a:t>
            </a:r>
          </a:p>
          <a:p>
            <a:pPr marL="514350" lvl="0" indent="-514350">
              <a:lnSpc>
                <a:spcPct val="150000"/>
              </a:lnSpc>
              <a:buAutoNum type="alphaLcPeriod"/>
            </a:pPr>
            <a:r>
              <a:rPr lang="en-US" b="1" dirty="0">
                <a:solidFill>
                  <a:schemeClr val="accent1">
                    <a:lumMod val="75000"/>
                  </a:schemeClr>
                </a:solidFill>
              </a:rPr>
              <a:t>It takes a long time to occur</a:t>
            </a:r>
          </a:p>
          <a:p>
            <a:pPr marL="514350" lvl="0" indent="-514350">
              <a:lnSpc>
                <a:spcPct val="150000"/>
              </a:lnSpc>
              <a:buAutoNum type="alphaLcPeriod"/>
            </a:pPr>
            <a:r>
              <a:rPr lang="en-US" b="1" dirty="0">
                <a:solidFill>
                  <a:schemeClr val="accent1">
                    <a:lumMod val="75000"/>
                  </a:schemeClr>
                </a:solidFill>
              </a:rPr>
              <a:t>It can occur in spurts</a:t>
            </a:r>
          </a:p>
          <a:p>
            <a:pPr marL="514350" lvl="0" indent="-514350">
              <a:lnSpc>
                <a:spcPct val="150000"/>
              </a:lnSpc>
              <a:buAutoNum type="alphaLcPeriod"/>
            </a:pPr>
            <a:r>
              <a:rPr lang="en-US" b="1" dirty="0">
                <a:solidFill>
                  <a:schemeClr val="accent1">
                    <a:lumMod val="75000"/>
                  </a:schemeClr>
                </a:solidFill>
              </a:rPr>
              <a:t>It occurs in species</a:t>
            </a:r>
          </a:p>
          <a:p>
            <a:pPr marL="514350" lvl="0" indent="-514350">
              <a:lnSpc>
                <a:spcPct val="150000"/>
              </a:lnSpc>
              <a:buAutoNum type="alphaLcPeriod"/>
            </a:pPr>
            <a:r>
              <a:rPr lang="en-US" b="1" u="sng" dirty="0" smtClean="0">
                <a:solidFill>
                  <a:srgbClr val="FF0000"/>
                </a:solidFill>
              </a:rPr>
              <a:t>Evolution DOES NOT OCCUR </a:t>
            </a:r>
            <a:r>
              <a:rPr lang="en-US" b="1" u="sng" dirty="0">
                <a:solidFill>
                  <a:srgbClr val="FF0000"/>
                </a:solidFill>
              </a:rPr>
              <a:t>in </a:t>
            </a:r>
            <a:r>
              <a:rPr lang="en-US" b="1" u="sng" dirty="0" smtClean="0">
                <a:solidFill>
                  <a:srgbClr val="FF0000"/>
                </a:solidFill>
              </a:rPr>
              <a:t>individuals- they Live and reproduce or die and don’t pass on their genes</a:t>
            </a:r>
            <a:r>
              <a:rPr lang="en-US" b="1" dirty="0" smtClean="0">
                <a:solidFill>
                  <a:schemeClr val="accent1">
                    <a:lumMod val="75000"/>
                  </a:schemeClr>
                </a:solidFill>
              </a:rPr>
              <a:t>.</a:t>
            </a:r>
            <a:endParaRPr lang="en-US" b="1" dirty="0">
              <a:solidFill>
                <a:schemeClr val="accent1">
                  <a:lumMod val="75000"/>
                </a:schemeClr>
              </a:solidFill>
            </a:endParaRP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703384"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66018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586154"/>
            <a:ext cx="9389029" cy="4503127"/>
          </a:xfrm>
        </p:spPr>
        <p:txBody>
          <a:bodyPr/>
          <a:lstStyle/>
          <a:p>
            <a:pPr lvl="0">
              <a:lnSpc>
                <a:spcPct val="150000"/>
              </a:lnSpc>
            </a:pPr>
            <a:r>
              <a:rPr lang="en-US" b="1" dirty="0" smtClean="0">
                <a:solidFill>
                  <a:schemeClr val="accent1">
                    <a:lumMod val="75000"/>
                  </a:schemeClr>
                </a:solidFill>
              </a:rPr>
              <a:t>Evolution that  </a:t>
            </a:r>
            <a:r>
              <a:rPr lang="en-US" b="1" dirty="0">
                <a:solidFill>
                  <a:schemeClr val="accent1">
                    <a:lumMod val="75000"/>
                  </a:schemeClr>
                </a:solidFill>
              </a:rPr>
              <a:t>takes a long time to </a:t>
            </a:r>
            <a:r>
              <a:rPr lang="en-US" b="1" dirty="0" smtClean="0">
                <a:solidFill>
                  <a:schemeClr val="accent1">
                    <a:lumMod val="75000"/>
                  </a:schemeClr>
                </a:solidFill>
              </a:rPr>
              <a:t>occur is called</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Punctuated Equilibrium</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Gradualism</a:t>
            </a:r>
            <a:endParaRPr lang="en-US" b="1" dirty="0">
              <a:solidFill>
                <a:schemeClr val="accent1">
                  <a:lumMod val="75000"/>
                </a:schemeClr>
              </a:solidFill>
            </a:endParaRP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3</a:t>
            </a:r>
          </a:p>
        </p:txBody>
      </p:sp>
    </p:spTree>
    <p:extLst>
      <p:ext uri="{BB962C8B-B14F-4D97-AF65-F5344CB8AC3E}">
        <p14:creationId xmlns:p14="http://schemas.microsoft.com/office/powerpoint/2010/main" val="277240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50277"/>
            <a:ext cx="9787613" cy="4572000"/>
          </a:xfrm>
        </p:spPr>
        <p:txBody>
          <a:bodyPr/>
          <a:lstStyle/>
          <a:p>
            <a:pPr lvl="0">
              <a:lnSpc>
                <a:spcPct val="150000"/>
              </a:lnSpc>
            </a:pPr>
            <a:r>
              <a:rPr lang="en-US" b="1" dirty="0">
                <a:solidFill>
                  <a:schemeClr val="accent1">
                    <a:lumMod val="75000"/>
                  </a:schemeClr>
                </a:solidFill>
              </a:rPr>
              <a:t>Evolution that  takes a long time to occur is called</a:t>
            </a:r>
          </a:p>
          <a:p>
            <a:pPr marL="514350" lvl="0" indent="-514350">
              <a:lnSpc>
                <a:spcPct val="150000"/>
              </a:lnSpc>
              <a:buAutoNum type="alphaLcPeriod"/>
            </a:pPr>
            <a:r>
              <a:rPr lang="en-US" b="1" dirty="0">
                <a:solidFill>
                  <a:schemeClr val="accent1">
                    <a:lumMod val="75000"/>
                  </a:schemeClr>
                </a:solidFill>
              </a:rPr>
              <a:t>Punctuated Equilibrium</a:t>
            </a:r>
          </a:p>
          <a:p>
            <a:pPr marL="514350" lvl="0" indent="-514350">
              <a:lnSpc>
                <a:spcPct val="150000"/>
              </a:lnSpc>
              <a:buAutoNum type="alphaLcPeriod"/>
            </a:pPr>
            <a:r>
              <a:rPr lang="en-US" b="1" u="sng" dirty="0" smtClean="0">
                <a:solidFill>
                  <a:srgbClr val="FF0000"/>
                </a:solidFill>
              </a:rPr>
              <a:t>Gradualism</a:t>
            </a:r>
            <a:endParaRPr lang="en-US" b="1" dirty="0">
              <a:solidFill>
                <a:schemeClr val="accent1">
                  <a:lumMod val="75000"/>
                </a:schemeClr>
              </a:solidFill>
            </a:endParaRPr>
          </a:p>
          <a:p>
            <a:pPr marL="514350" indent="-514350">
              <a:buAutoNum type="alphaLcPeriod"/>
            </a:pPr>
            <a:endParaRPr lang="en-US" b="1"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398585" y="5715000"/>
            <a:ext cx="10972800" cy="1143000"/>
          </a:xfrm>
        </p:spPr>
        <p:txBody>
          <a:bodyPr/>
          <a:lstStyle/>
          <a:p>
            <a:r>
              <a:rPr lang="en-US" dirty="0"/>
              <a:t>Category 3</a:t>
            </a:r>
          </a:p>
        </p:txBody>
      </p:sp>
    </p:spTree>
    <p:extLst>
      <p:ext uri="{BB962C8B-B14F-4D97-AF65-F5344CB8AC3E}">
        <p14:creationId xmlns:p14="http://schemas.microsoft.com/office/powerpoint/2010/main" val="42265588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49922"/>
            <a:ext cx="9529706" cy="4355123"/>
          </a:xfrm>
        </p:spPr>
        <p:txBody>
          <a:bodyPr/>
          <a:lstStyle/>
          <a:p>
            <a:pPr lvl="0">
              <a:lnSpc>
                <a:spcPct val="150000"/>
              </a:lnSpc>
            </a:pPr>
            <a:r>
              <a:rPr lang="en-US" b="1" dirty="0" smtClean="0">
                <a:solidFill>
                  <a:schemeClr val="accent1">
                    <a:lumMod val="75000"/>
                  </a:schemeClr>
                </a:solidFill>
              </a:rPr>
              <a:t>What is proof that a new species has formed?</a:t>
            </a:r>
          </a:p>
          <a:p>
            <a:pPr lvl="0">
              <a:lnSpc>
                <a:spcPct val="150000"/>
              </a:lnSpc>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562708" y="5715000"/>
            <a:ext cx="10972800" cy="1143000"/>
          </a:xfrm>
        </p:spPr>
        <p:txBody>
          <a:bodyPr/>
          <a:lstStyle/>
          <a:p>
            <a:r>
              <a:rPr lang="en-US" dirty="0"/>
              <a:t>Category 3</a:t>
            </a:r>
          </a:p>
        </p:txBody>
      </p:sp>
    </p:spTree>
    <p:extLst>
      <p:ext uri="{BB962C8B-B14F-4D97-AF65-F5344CB8AC3E}">
        <p14:creationId xmlns:p14="http://schemas.microsoft.com/office/powerpoint/2010/main" val="43720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726832"/>
            <a:ext cx="9623490" cy="4407876"/>
          </a:xfrm>
        </p:spPr>
        <p:txBody>
          <a:bodyPr/>
          <a:lstStyle/>
          <a:p>
            <a:pPr lvl="0">
              <a:lnSpc>
                <a:spcPct val="150000"/>
              </a:lnSpc>
            </a:pPr>
            <a:r>
              <a:rPr lang="en-US" b="1" dirty="0">
                <a:solidFill>
                  <a:schemeClr val="accent1">
                    <a:lumMod val="75000"/>
                  </a:schemeClr>
                </a:solidFill>
              </a:rPr>
              <a:t>What is </a:t>
            </a:r>
            <a:r>
              <a:rPr lang="en-US" b="1" dirty="0" err="1">
                <a:solidFill>
                  <a:schemeClr val="accent1">
                    <a:lumMod val="75000"/>
                  </a:schemeClr>
                </a:solidFill>
              </a:rPr>
              <a:t>difinitive</a:t>
            </a:r>
            <a:r>
              <a:rPr lang="en-US" b="1" dirty="0">
                <a:solidFill>
                  <a:schemeClr val="accent1">
                    <a:lumMod val="75000"/>
                  </a:schemeClr>
                </a:solidFill>
              </a:rPr>
              <a:t> proof that a new species has formed?</a:t>
            </a:r>
          </a:p>
          <a:p>
            <a:pPr marL="514350" lvl="0" indent="-514350">
              <a:lnSpc>
                <a:spcPct val="150000"/>
              </a:lnSpc>
              <a:buAutoNum type="alphaLcPeriod"/>
            </a:pPr>
            <a:r>
              <a:rPr lang="en-US" b="1" u="sng" dirty="0" smtClean="0">
                <a:solidFill>
                  <a:srgbClr val="FF0000"/>
                </a:solidFill>
              </a:rPr>
              <a:t>It can no longer mate and produce fertile offspring.</a:t>
            </a:r>
            <a:endParaRPr lang="en-US" b="1" u="sng" dirty="0">
              <a:solidFill>
                <a:srgbClr val="FF0000"/>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328247" y="5715000"/>
            <a:ext cx="10972800" cy="1143000"/>
          </a:xfrm>
        </p:spPr>
        <p:txBody>
          <a:bodyPr/>
          <a:lstStyle/>
          <a:p>
            <a:r>
              <a:rPr lang="en-US" dirty="0"/>
              <a:t>Category 3</a:t>
            </a:r>
          </a:p>
        </p:txBody>
      </p:sp>
    </p:spTree>
    <p:extLst>
      <p:ext uri="{BB962C8B-B14F-4D97-AF65-F5344CB8AC3E}">
        <p14:creationId xmlns:p14="http://schemas.microsoft.com/office/powerpoint/2010/main" val="2123462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4 questions follow</a:t>
            </a:r>
            <a:endParaRPr lang="en-US" dirty="0"/>
          </a:p>
        </p:txBody>
      </p:sp>
    </p:spTree>
    <p:extLst>
      <p:ext uri="{BB962C8B-B14F-4D97-AF65-F5344CB8AC3E}">
        <p14:creationId xmlns:p14="http://schemas.microsoft.com/office/powerpoint/2010/main" val="373987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963613"/>
            <a:ext cx="9412475" cy="4100756"/>
          </a:xfrm>
        </p:spPr>
        <p:txBody>
          <a:bodyPr/>
          <a:lstStyle/>
          <a:p>
            <a:pPr lvl="0">
              <a:lnSpc>
                <a:spcPct val="150000"/>
              </a:lnSpc>
            </a:pPr>
            <a:r>
              <a:rPr lang="en-US" b="1" dirty="0" smtClean="0">
                <a:solidFill>
                  <a:schemeClr val="accent1">
                    <a:lumMod val="75000"/>
                  </a:schemeClr>
                </a:solidFill>
              </a:rPr>
              <a:t>Evolution that occurs in bursts, sometimes slow, then fast is called ____________</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Gradualism</a:t>
            </a:r>
          </a:p>
          <a:p>
            <a:pPr marL="514350" lvl="0" indent="-514350">
              <a:lnSpc>
                <a:spcPct val="150000"/>
              </a:lnSpc>
              <a:buAutoNum type="alphaLcPeriod"/>
            </a:pPr>
            <a:r>
              <a:rPr lang="en-US" b="1" dirty="0" smtClean="0">
                <a:solidFill>
                  <a:schemeClr val="accent1">
                    <a:lumMod val="75000"/>
                  </a:schemeClr>
                </a:solidFill>
              </a:rPr>
              <a:t>Punctuated Equilibrium</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51692" y="5715000"/>
            <a:ext cx="10972800" cy="1143000"/>
          </a:xfrm>
        </p:spPr>
        <p:txBody>
          <a:bodyPr/>
          <a:lstStyle/>
          <a:p>
            <a:r>
              <a:rPr lang="en-US" dirty="0"/>
              <a:t>Category </a:t>
            </a:r>
            <a:r>
              <a:rPr lang="en-US" dirty="0" smtClean="0"/>
              <a:t>4</a:t>
            </a:r>
            <a:endParaRPr lang="en-US" dirty="0"/>
          </a:p>
        </p:txBody>
      </p:sp>
    </p:spTree>
    <p:extLst>
      <p:ext uri="{BB962C8B-B14F-4D97-AF65-F5344CB8AC3E}">
        <p14:creationId xmlns:p14="http://schemas.microsoft.com/office/powerpoint/2010/main" val="2466918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44062"/>
            <a:ext cx="9435921" cy="4337538"/>
          </a:xfrm>
        </p:spPr>
        <p:txBody>
          <a:bodyPr/>
          <a:lstStyle/>
          <a:p>
            <a:pPr lvl="0">
              <a:lnSpc>
                <a:spcPct val="150000"/>
              </a:lnSpc>
            </a:pPr>
            <a:r>
              <a:rPr lang="en-US" sz="3600" b="1" dirty="0">
                <a:solidFill>
                  <a:schemeClr val="accent1">
                    <a:lumMod val="75000"/>
                  </a:schemeClr>
                </a:solidFill>
              </a:rPr>
              <a:t>Evolution that occurs in bursts, sometimes slow, then fast is called ____________</a:t>
            </a:r>
          </a:p>
          <a:p>
            <a:pPr marL="514350" lvl="0" indent="-514350">
              <a:lnSpc>
                <a:spcPct val="150000"/>
              </a:lnSpc>
              <a:buAutoNum type="alphaLcPeriod"/>
            </a:pPr>
            <a:r>
              <a:rPr lang="en-US" sz="3600" b="1" dirty="0">
                <a:solidFill>
                  <a:schemeClr val="accent1">
                    <a:lumMod val="75000"/>
                  </a:schemeClr>
                </a:solidFill>
              </a:rPr>
              <a:t>Gradualism</a:t>
            </a:r>
          </a:p>
          <a:p>
            <a:pPr marL="514350" lvl="0" indent="-514350">
              <a:lnSpc>
                <a:spcPct val="150000"/>
              </a:lnSpc>
              <a:buAutoNum type="alphaLcPeriod"/>
            </a:pPr>
            <a:r>
              <a:rPr lang="en-US" sz="3600" b="1" u="sng" dirty="0">
                <a:solidFill>
                  <a:srgbClr val="FF0000"/>
                </a:solidFill>
              </a:rPr>
              <a:t>Punctuated Equilibrium</a:t>
            </a:r>
            <a:endParaRPr lang="en-US" sz="3600" b="1" u="sng" dirty="0">
              <a:solidFill>
                <a:srgbClr val="FF0000"/>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04800" y="5715000"/>
            <a:ext cx="10972800" cy="1143000"/>
          </a:xfrm>
        </p:spPr>
        <p:txBody>
          <a:bodyPr/>
          <a:lstStyle/>
          <a:p>
            <a:r>
              <a:rPr lang="en-US" dirty="0"/>
              <a:t>Category 4</a:t>
            </a:r>
          </a:p>
        </p:txBody>
      </p:sp>
    </p:spTree>
    <p:extLst>
      <p:ext uri="{BB962C8B-B14F-4D97-AF65-F5344CB8AC3E}">
        <p14:creationId xmlns:p14="http://schemas.microsoft.com/office/powerpoint/2010/main" val="2540650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14400"/>
            <a:ext cx="9600045" cy="4360985"/>
          </a:xfrm>
        </p:spPr>
        <p:txBody>
          <a:bodyPr/>
          <a:lstStyle/>
          <a:p>
            <a:pPr lvl="0">
              <a:lnSpc>
                <a:spcPct val="150000"/>
              </a:lnSpc>
            </a:pPr>
            <a:r>
              <a:rPr lang="en-US" b="1" dirty="0" smtClean="0">
                <a:solidFill>
                  <a:schemeClr val="accent1">
                    <a:lumMod val="75000"/>
                  </a:schemeClr>
                </a:solidFill>
              </a:rPr>
              <a:t>If the allelic frequency in a gene pool changes, evolution has occurred.</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True</a:t>
            </a:r>
          </a:p>
          <a:p>
            <a:pPr marL="514350" lvl="0" indent="-514350">
              <a:lnSpc>
                <a:spcPct val="150000"/>
              </a:lnSpc>
              <a:buAutoNum type="alphaLcPeriod"/>
            </a:pPr>
            <a:r>
              <a:rPr lang="en-US" b="1" dirty="0" smtClean="0">
                <a:solidFill>
                  <a:schemeClr val="accent1">
                    <a:lumMod val="75000"/>
                  </a:schemeClr>
                </a:solidFill>
              </a:rPr>
              <a:t>false</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914400" y="5715000"/>
            <a:ext cx="10972800" cy="1143000"/>
          </a:xfrm>
        </p:spPr>
        <p:txBody>
          <a:bodyPr/>
          <a:lstStyle/>
          <a:p>
            <a:r>
              <a:rPr lang="en-US" dirty="0"/>
              <a:t>Category 4</a:t>
            </a:r>
          </a:p>
        </p:txBody>
      </p:sp>
    </p:spTree>
    <p:extLst>
      <p:ext uri="{BB962C8B-B14F-4D97-AF65-F5344CB8AC3E}">
        <p14:creationId xmlns:p14="http://schemas.microsoft.com/office/powerpoint/2010/main" val="307731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84738"/>
            <a:ext cx="9670383" cy="4126523"/>
          </a:xfrm>
        </p:spPr>
        <p:txBody>
          <a:bodyPr/>
          <a:lstStyle/>
          <a:p>
            <a:pPr lvl="0">
              <a:lnSpc>
                <a:spcPct val="150000"/>
              </a:lnSpc>
            </a:pPr>
            <a:r>
              <a:rPr lang="en-US" b="1" dirty="0">
                <a:solidFill>
                  <a:schemeClr val="accent1">
                    <a:lumMod val="75000"/>
                  </a:schemeClr>
                </a:solidFill>
              </a:rPr>
              <a:t>If the allelic frequency in a gene pool changes, evolution has occurred.</a:t>
            </a:r>
          </a:p>
          <a:p>
            <a:pPr marL="514350" lvl="0" indent="-514350">
              <a:lnSpc>
                <a:spcPct val="150000"/>
              </a:lnSpc>
              <a:buAutoNum type="alphaLcPeriod"/>
            </a:pPr>
            <a:r>
              <a:rPr lang="en-US" b="1" u="sng" dirty="0">
                <a:solidFill>
                  <a:srgbClr val="FF0000"/>
                </a:solidFill>
              </a:rPr>
              <a:t>True</a:t>
            </a:r>
          </a:p>
          <a:p>
            <a:pPr marL="514350" lvl="0" indent="-514350">
              <a:lnSpc>
                <a:spcPct val="150000"/>
              </a:lnSpc>
              <a:buAutoNum type="alphaLcPeriod"/>
            </a:pPr>
            <a:r>
              <a:rPr lang="en-US" b="1" dirty="0">
                <a:solidFill>
                  <a:schemeClr val="accent1">
                    <a:lumMod val="75000"/>
                  </a:schemeClr>
                </a:solidFill>
              </a:rPr>
              <a:t>false</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773723" y="5715000"/>
            <a:ext cx="10972800" cy="1143000"/>
          </a:xfrm>
        </p:spPr>
        <p:txBody>
          <a:bodyPr/>
          <a:lstStyle/>
          <a:p>
            <a:r>
              <a:rPr lang="en-US" dirty="0"/>
              <a:t>Category 4</a:t>
            </a:r>
          </a:p>
        </p:txBody>
      </p:sp>
    </p:spTree>
    <p:extLst>
      <p:ext uri="{BB962C8B-B14F-4D97-AF65-F5344CB8AC3E}">
        <p14:creationId xmlns:p14="http://schemas.microsoft.com/office/powerpoint/2010/main" val="3283693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773723"/>
            <a:ext cx="5965890" cy="4314092"/>
          </a:xfrm>
        </p:spPr>
        <p:txBody>
          <a:bodyPr/>
          <a:lstStyle/>
          <a:p>
            <a:pPr lvl="0">
              <a:lnSpc>
                <a:spcPct val="150000"/>
              </a:lnSpc>
            </a:pPr>
            <a:r>
              <a:rPr lang="en-US" b="1" u="sng" dirty="0">
                <a:solidFill>
                  <a:srgbClr val="FF0000"/>
                </a:solidFill>
              </a:rPr>
              <a:t>According to the </a:t>
            </a:r>
            <a:r>
              <a:rPr lang="en-US" b="1" u="sng" dirty="0" err="1">
                <a:solidFill>
                  <a:srgbClr val="FF0000"/>
                </a:solidFill>
              </a:rPr>
              <a:t>Endosymbiotic</a:t>
            </a:r>
            <a:r>
              <a:rPr lang="en-US" b="1" u="sng" dirty="0">
                <a:solidFill>
                  <a:srgbClr val="FF0000"/>
                </a:solidFill>
              </a:rPr>
              <a:t> theory, the engulfing of </a:t>
            </a:r>
            <a:r>
              <a:rPr lang="en-US" sz="3600" b="1" u="sng" dirty="0" smtClean="0">
                <a:solidFill>
                  <a:srgbClr val="FF0000"/>
                </a:solidFill>
              </a:rPr>
              <a:t>aerobic bacteria </a:t>
            </a:r>
            <a:r>
              <a:rPr lang="en-US" b="1" u="sng" dirty="0">
                <a:solidFill>
                  <a:srgbClr val="FF0000"/>
                </a:solidFill>
              </a:rPr>
              <a:t>produces </a:t>
            </a:r>
            <a:r>
              <a:rPr lang="en-US" b="1" u="sng" dirty="0" smtClean="0">
                <a:solidFill>
                  <a:srgbClr val="FF0000"/>
                </a:solidFill>
              </a:rPr>
              <a:t>mitochondria </a:t>
            </a:r>
            <a:r>
              <a:rPr lang="en-US" b="1" dirty="0" smtClean="0">
                <a:solidFill>
                  <a:srgbClr val="FF0000"/>
                </a:solidFill>
              </a:rPr>
              <a:t>engulfing</a:t>
            </a:r>
            <a:r>
              <a:rPr lang="en-US" b="1" u="sng" dirty="0" smtClean="0">
                <a:solidFill>
                  <a:srgbClr val="FF0000"/>
                </a:solidFill>
              </a:rPr>
              <a:t> </a:t>
            </a:r>
            <a:r>
              <a:rPr lang="en-US" sz="3600" b="1" u="sng" dirty="0" err="1" smtClean="0">
                <a:solidFill>
                  <a:srgbClr val="FF0000"/>
                </a:solidFill>
              </a:rPr>
              <a:t>Cyano</a:t>
            </a:r>
            <a:r>
              <a:rPr lang="en-US" sz="3600" b="1" u="sng" dirty="0" smtClean="0">
                <a:solidFill>
                  <a:srgbClr val="FF0000"/>
                </a:solidFill>
              </a:rPr>
              <a:t> bacteria </a:t>
            </a:r>
            <a:r>
              <a:rPr lang="en-US" b="1" dirty="0" smtClean="0">
                <a:solidFill>
                  <a:srgbClr val="FF0000"/>
                </a:solidFill>
              </a:rPr>
              <a:t>produces</a:t>
            </a:r>
            <a:r>
              <a:rPr lang="en-US" b="1" u="sng" dirty="0" smtClean="0">
                <a:solidFill>
                  <a:srgbClr val="FF0000"/>
                </a:solidFill>
              </a:rPr>
              <a:t> chloroplast</a:t>
            </a:r>
            <a:endParaRPr lang="en-US" b="1" u="sng" dirty="0">
              <a:solidFill>
                <a:srgbClr val="FF0000"/>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56493" y="5715000"/>
            <a:ext cx="10972800" cy="1143000"/>
          </a:xfrm>
        </p:spPr>
        <p:txBody>
          <a:bodyPr/>
          <a:lstStyle/>
          <a:p>
            <a:r>
              <a:rPr lang="en-US" dirty="0" smtClean="0"/>
              <a:t>Category 1</a:t>
            </a:r>
            <a:endParaRPr lang="en-US" dirty="0"/>
          </a:p>
        </p:txBody>
      </p:sp>
      <p:pic>
        <p:nvPicPr>
          <p:cNvPr id="1026" name="Picture 2" descr="http://www.origin-of-mitochondria.net/wp-content/uploads/endosymbiotic-hypothesi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552" y="1336429"/>
            <a:ext cx="4595448" cy="3446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9171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6484016" y="234462"/>
            <a:ext cx="3386815" cy="4994151"/>
          </a:xfrm>
        </p:spPr>
        <p:txBody>
          <a:bodyPr/>
          <a:lstStyle/>
          <a:p>
            <a:pPr marL="514350" lvl="0" indent="-514350">
              <a:lnSpc>
                <a:spcPct val="150000"/>
              </a:lnSpc>
              <a:buAutoNum type="alphaLcPeriod"/>
            </a:pPr>
            <a:r>
              <a:rPr lang="en-US" b="1" dirty="0" smtClean="0">
                <a:solidFill>
                  <a:schemeClr val="accent1">
                    <a:lumMod val="75000"/>
                  </a:schemeClr>
                </a:solidFill>
              </a:rPr>
              <a:t>Class</a:t>
            </a:r>
          </a:p>
          <a:p>
            <a:pPr marL="514350" lvl="0" indent="-514350">
              <a:lnSpc>
                <a:spcPct val="150000"/>
              </a:lnSpc>
              <a:buAutoNum type="alphaLcPeriod"/>
            </a:pPr>
            <a:r>
              <a:rPr lang="en-US" b="1" dirty="0" smtClean="0">
                <a:solidFill>
                  <a:schemeClr val="accent1">
                    <a:lumMod val="75000"/>
                  </a:schemeClr>
                </a:solidFill>
              </a:rPr>
              <a:t>Family</a:t>
            </a:r>
          </a:p>
          <a:p>
            <a:pPr marL="514350" indent="-514350">
              <a:lnSpc>
                <a:spcPct val="150000"/>
              </a:lnSpc>
              <a:buFont typeface="Arial" pitchFamily="34" charset="0"/>
              <a:buAutoNum type="alphaLcPeriod"/>
            </a:pPr>
            <a:r>
              <a:rPr lang="en-US" b="1" dirty="0">
                <a:solidFill>
                  <a:schemeClr val="accent1">
                    <a:lumMod val="75000"/>
                  </a:schemeClr>
                </a:solidFill>
              </a:rPr>
              <a:t>Kingdom</a:t>
            </a:r>
          </a:p>
          <a:p>
            <a:pPr marL="514350" lvl="0" indent="-514350">
              <a:lnSpc>
                <a:spcPct val="150000"/>
              </a:lnSpc>
              <a:buFont typeface="Arial" pitchFamily="34" charset="0"/>
              <a:buAutoNum type="alphaLcPeriod"/>
            </a:pPr>
            <a:r>
              <a:rPr lang="en-US" b="1" dirty="0" smtClean="0">
                <a:solidFill>
                  <a:schemeClr val="accent1">
                    <a:lumMod val="75000"/>
                  </a:schemeClr>
                </a:solidFill>
              </a:rPr>
              <a:t>Order</a:t>
            </a:r>
            <a:endParaRPr lang="en-US" b="1" dirty="0">
              <a:solidFill>
                <a:schemeClr val="accent1">
                  <a:lumMod val="75000"/>
                </a:schemeClr>
              </a:solidFill>
            </a:endParaRPr>
          </a:p>
          <a:p>
            <a:pPr marL="514350" indent="-514350">
              <a:lnSpc>
                <a:spcPct val="150000"/>
              </a:lnSpc>
              <a:buFont typeface="Arial" pitchFamily="34" charset="0"/>
              <a:buAutoNum type="alphaLcPeriod"/>
            </a:pPr>
            <a:r>
              <a:rPr lang="en-US" b="1" dirty="0" smtClean="0">
                <a:solidFill>
                  <a:schemeClr val="accent1">
                    <a:lumMod val="75000"/>
                  </a:schemeClr>
                </a:solidFill>
              </a:rPr>
              <a:t>Genus</a:t>
            </a:r>
          </a:p>
          <a:p>
            <a:pPr marL="514350" indent="-514350">
              <a:lnSpc>
                <a:spcPct val="150000"/>
              </a:lnSpc>
              <a:buFont typeface="Arial" pitchFamily="34" charset="0"/>
              <a:buAutoNum type="alphaLcPeriod"/>
            </a:pPr>
            <a:r>
              <a:rPr lang="en-US" b="1" dirty="0" smtClean="0">
                <a:solidFill>
                  <a:schemeClr val="accent1">
                    <a:lumMod val="75000"/>
                  </a:schemeClr>
                </a:solidFill>
              </a:rPr>
              <a:t>Phylum</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species</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211016" y="5715000"/>
            <a:ext cx="10972800" cy="1143000"/>
          </a:xfrm>
        </p:spPr>
        <p:txBody>
          <a:bodyPr/>
          <a:lstStyle/>
          <a:p>
            <a:r>
              <a:rPr lang="en-US" dirty="0"/>
              <a:t>Category 4</a:t>
            </a:r>
          </a:p>
        </p:txBody>
      </p:sp>
      <p:sp>
        <p:nvSpPr>
          <p:cNvPr id="2" name="Rectangle 1"/>
          <p:cNvSpPr/>
          <p:nvPr/>
        </p:nvSpPr>
        <p:spPr>
          <a:xfrm>
            <a:off x="2227019" y="1202188"/>
            <a:ext cx="3048000" cy="3785652"/>
          </a:xfrm>
          <a:prstGeom prst="rect">
            <a:avLst/>
          </a:prstGeom>
        </p:spPr>
        <p:txBody>
          <a:bodyPr>
            <a:spAutoFit/>
          </a:bodyPr>
          <a:lstStyle/>
          <a:p>
            <a:pPr lvl="0">
              <a:lnSpc>
                <a:spcPct val="150000"/>
              </a:lnSpc>
            </a:pPr>
            <a:r>
              <a:rPr lang="en-US" sz="3200" b="1" dirty="0">
                <a:solidFill>
                  <a:srgbClr val="4F81BD">
                    <a:lumMod val="75000"/>
                  </a:srgbClr>
                </a:solidFill>
              </a:rPr>
              <a:t>What is the taxa for organisms starting with largest to smallest?</a:t>
            </a:r>
          </a:p>
        </p:txBody>
      </p:sp>
    </p:spTree>
    <p:extLst>
      <p:ext uri="{BB962C8B-B14F-4D97-AF65-F5344CB8AC3E}">
        <p14:creationId xmlns:p14="http://schemas.microsoft.com/office/powerpoint/2010/main" val="4246233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031630"/>
            <a:ext cx="3082014" cy="4103077"/>
          </a:xfrm>
        </p:spPr>
        <p:txBody>
          <a:bodyPr/>
          <a:lstStyle/>
          <a:p>
            <a:pPr lvl="0">
              <a:lnSpc>
                <a:spcPct val="150000"/>
              </a:lnSpc>
            </a:pPr>
            <a:r>
              <a:rPr lang="en-US" b="1" dirty="0">
                <a:solidFill>
                  <a:srgbClr val="4F81BD">
                    <a:lumMod val="75000"/>
                  </a:srgbClr>
                </a:solidFill>
              </a:rPr>
              <a:t>What is the taxa for organisms starting with largest to smallest</a:t>
            </a:r>
            <a:r>
              <a:rPr lang="en-US" b="1" dirty="0" smtClean="0">
                <a:solidFill>
                  <a:srgbClr val="4F81BD">
                    <a:lumMod val="75000"/>
                  </a:srgbClr>
                </a:solidFill>
              </a:rPr>
              <a:t>?</a:t>
            </a:r>
            <a:endParaRPr lang="en-US" b="1" dirty="0">
              <a:solidFill>
                <a:srgbClr val="4F81BD">
                  <a:lumMod val="75000"/>
                </a:srgb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539262" y="5715000"/>
            <a:ext cx="10972800" cy="1143000"/>
          </a:xfrm>
        </p:spPr>
        <p:txBody>
          <a:bodyPr/>
          <a:lstStyle/>
          <a:p>
            <a:r>
              <a:rPr lang="en-US" dirty="0"/>
              <a:t>Category 4</a:t>
            </a:r>
          </a:p>
        </p:txBody>
      </p:sp>
      <p:sp>
        <p:nvSpPr>
          <p:cNvPr id="2" name="Rectangle 1"/>
          <p:cNvSpPr/>
          <p:nvPr/>
        </p:nvSpPr>
        <p:spPr>
          <a:xfrm>
            <a:off x="6752491" y="867508"/>
            <a:ext cx="3493477" cy="4616648"/>
          </a:xfrm>
          <a:prstGeom prst="rect">
            <a:avLst/>
          </a:prstGeom>
        </p:spPr>
        <p:txBody>
          <a:bodyPr wrap="square">
            <a:spAutoFit/>
          </a:bodyPr>
          <a:lstStyle/>
          <a:p>
            <a:pPr marL="514350" indent="-514350">
              <a:lnSpc>
                <a:spcPct val="150000"/>
              </a:lnSpc>
              <a:buFontTx/>
              <a:buAutoNum type="alphaLcPeriod"/>
            </a:pPr>
            <a:r>
              <a:rPr lang="en-US" sz="2800" b="1" u="sng" dirty="0">
                <a:solidFill>
                  <a:srgbClr val="FF0000"/>
                </a:solidFill>
              </a:rPr>
              <a:t>Kingdom</a:t>
            </a:r>
          </a:p>
          <a:p>
            <a:pPr marL="514350" indent="-514350">
              <a:lnSpc>
                <a:spcPct val="150000"/>
              </a:lnSpc>
              <a:buFontTx/>
              <a:buAutoNum type="alphaLcPeriod"/>
            </a:pPr>
            <a:r>
              <a:rPr lang="en-US" sz="2800" b="1" u="sng" dirty="0">
                <a:solidFill>
                  <a:srgbClr val="FF0000"/>
                </a:solidFill>
              </a:rPr>
              <a:t>Phylum</a:t>
            </a:r>
          </a:p>
          <a:p>
            <a:pPr marL="514350" lvl="0" indent="-514350">
              <a:lnSpc>
                <a:spcPct val="150000"/>
              </a:lnSpc>
              <a:buAutoNum type="alphaLcPeriod"/>
            </a:pPr>
            <a:r>
              <a:rPr lang="en-US" sz="2800" b="1" u="sng" dirty="0" smtClean="0">
                <a:solidFill>
                  <a:srgbClr val="FF0000"/>
                </a:solidFill>
              </a:rPr>
              <a:t>Class</a:t>
            </a:r>
            <a:endParaRPr lang="en-US" sz="2800" b="1" u="sng" dirty="0">
              <a:solidFill>
                <a:srgbClr val="FF0000"/>
              </a:solidFill>
            </a:endParaRPr>
          </a:p>
          <a:p>
            <a:pPr marL="514350" indent="-514350">
              <a:lnSpc>
                <a:spcPct val="150000"/>
              </a:lnSpc>
              <a:buFontTx/>
              <a:buAutoNum type="alphaLcPeriod"/>
            </a:pPr>
            <a:r>
              <a:rPr lang="en-US" sz="2800" b="1" u="sng" dirty="0">
                <a:solidFill>
                  <a:srgbClr val="FF0000"/>
                </a:solidFill>
              </a:rPr>
              <a:t>Order</a:t>
            </a:r>
          </a:p>
          <a:p>
            <a:pPr marL="514350" lvl="0" indent="-514350">
              <a:lnSpc>
                <a:spcPct val="150000"/>
              </a:lnSpc>
              <a:buAutoNum type="alphaLcPeriod"/>
            </a:pPr>
            <a:r>
              <a:rPr lang="en-US" sz="2800" b="1" u="sng" dirty="0" smtClean="0">
                <a:solidFill>
                  <a:srgbClr val="FF0000"/>
                </a:solidFill>
              </a:rPr>
              <a:t>Family</a:t>
            </a:r>
            <a:endParaRPr lang="en-US" sz="2800" b="1" u="sng" dirty="0">
              <a:solidFill>
                <a:srgbClr val="FF0000"/>
              </a:solidFill>
            </a:endParaRPr>
          </a:p>
          <a:p>
            <a:pPr marL="514350" indent="-514350">
              <a:lnSpc>
                <a:spcPct val="150000"/>
              </a:lnSpc>
              <a:buFont typeface="Arial" pitchFamily="34" charset="0"/>
              <a:buAutoNum type="alphaLcPeriod"/>
            </a:pPr>
            <a:r>
              <a:rPr lang="en-US" sz="2800" b="1" u="sng" dirty="0" smtClean="0">
                <a:solidFill>
                  <a:srgbClr val="FF0000"/>
                </a:solidFill>
              </a:rPr>
              <a:t>Genus</a:t>
            </a:r>
            <a:endParaRPr lang="en-US" sz="2800" b="1" u="sng" dirty="0">
              <a:solidFill>
                <a:srgbClr val="FF0000"/>
              </a:solidFill>
            </a:endParaRPr>
          </a:p>
          <a:p>
            <a:pPr marL="514350" lvl="0" indent="-514350">
              <a:lnSpc>
                <a:spcPct val="150000"/>
              </a:lnSpc>
              <a:buAutoNum type="alphaLcPeriod"/>
            </a:pPr>
            <a:r>
              <a:rPr lang="en-US" sz="2800" b="1" u="sng" dirty="0" smtClean="0">
                <a:solidFill>
                  <a:srgbClr val="FF0000"/>
                </a:solidFill>
              </a:rPr>
              <a:t>species</a:t>
            </a:r>
            <a:endParaRPr lang="en-US" sz="2800" b="1" u="sng" dirty="0">
              <a:solidFill>
                <a:srgbClr val="FF0000"/>
              </a:solidFill>
            </a:endParaRPr>
          </a:p>
        </p:txBody>
      </p:sp>
    </p:spTree>
    <p:extLst>
      <p:ext uri="{BB962C8B-B14F-4D97-AF65-F5344CB8AC3E}">
        <p14:creationId xmlns:p14="http://schemas.microsoft.com/office/powerpoint/2010/main" val="7660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84738"/>
            <a:ext cx="9670383" cy="4009293"/>
          </a:xfrm>
        </p:spPr>
        <p:txBody>
          <a:bodyPr/>
          <a:lstStyle/>
          <a:p>
            <a:pPr lvl="0">
              <a:lnSpc>
                <a:spcPct val="150000"/>
              </a:lnSpc>
            </a:pPr>
            <a:r>
              <a:rPr lang="en-US" b="1" dirty="0" smtClean="0">
                <a:solidFill>
                  <a:schemeClr val="accent1">
                    <a:lumMod val="75000"/>
                  </a:schemeClr>
                </a:solidFill>
              </a:rPr>
              <a:t>Binominal Nomenclature(s)</a:t>
            </a:r>
          </a:p>
          <a:p>
            <a:pPr lvl="0">
              <a:lnSpc>
                <a:spcPct val="150000"/>
              </a:lnSpc>
            </a:pPr>
            <a:r>
              <a:rPr lang="en-US" b="1" dirty="0" smtClean="0">
                <a:solidFill>
                  <a:schemeClr val="accent1">
                    <a:lumMod val="75000"/>
                  </a:schemeClr>
                </a:solidFill>
              </a:rPr>
              <a:t>A . Means 2 word naming</a:t>
            </a:r>
          </a:p>
          <a:p>
            <a:pPr lvl="0">
              <a:lnSpc>
                <a:spcPct val="150000"/>
              </a:lnSpc>
            </a:pPr>
            <a:r>
              <a:rPr lang="en-US" b="1" dirty="0" smtClean="0">
                <a:solidFill>
                  <a:schemeClr val="accent1">
                    <a:lumMod val="75000"/>
                  </a:schemeClr>
                </a:solidFill>
              </a:rPr>
              <a:t>b. Is the genus and species names</a:t>
            </a:r>
          </a:p>
          <a:p>
            <a:pPr lvl="0">
              <a:lnSpc>
                <a:spcPct val="150000"/>
              </a:lnSpc>
            </a:pPr>
            <a:r>
              <a:rPr lang="en-US" b="1" dirty="0" smtClean="0">
                <a:solidFill>
                  <a:schemeClr val="accent1">
                    <a:lumMod val="75000"/>
                  </a:schemeClr>
                </a:solidFill>
              </a:rPr>
              <a:t>c. Specific name for an organism is the species</a:t>
            </a:r>
          </a:p>
          <a:p>
            <a:pPr lvl="0">
              <a:lnSpc>
                <a:spcPct val="150000"/>
              </a:lnSpc>
            </a:pPr>
            <a:r>
              <a:rPr lang="en-US" b="1" dirty="0" smtClean="0">
                <a:solidFill>
                  <a:schemeClr val="accent1">
                    <a:lumMod val="75000"/>
                  </a:schemeClr>
                </a:solidFill>
              </a:rPr>
              <a:t>d. All of these</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33047" y="5715000"/>
            <a:ext cx="10972800" cy="1143000"/>
          </a:xfrm>
        </p:spPr>
        <p:txBody>
          <a:bodyPr/>
          <a:lstStyle/>
          <a:p>
            <a:r>
              <a:rPr lang="en-US" dirty="0"/>
              <a:t>Category 4</a:t>
            </a:r>
          </a:p>
        </p:txBody>
      </p:sp>
    </p:spTree>
    <p:extLst>
      <p:ext uri="{BB962C8B-B14F-4D97-AF65-F5344CB8AC3E}">
        <p14:creationId xmlns:p14="http://schemas.microsoft.com/office/powerpoint/2010/main" val="1162407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67508"/>
            <a:ext cx="9482813" cy="4314092"/>
          </a:xfrm>
        </p:spPr>
        <p:txBody>
          <a:bodyPr/>
          <a:lstStyle/>
          <a:p>
            <a:pPr lvl="0">
              <a:lnSpc>
                <a:spcPct val="150000"/>
              </a:lnSpc>
            </a:pPr>
            <a:r>
              <a:rPr lang="en-US" b="1" dirty="0">
                <a:solidFill>
                  <a:schemeClr val="accent1">
                    <a:lumMod val="75000"/>
                  </a:schemeClr>
                </a:solidFill>
              </a:rPr>
              <a:t>Binominal Nomenclature(s)</a:t>
            </a:r>
          </a:p>
          <a:p>
            <a:pPr lvl="0">
              <a:lnSpc>
                <a:spcPct val="150000"/>
              </a:lnSpc>
            </a:pPr>
            <a:r>
              <a:rPr lang="en-US" b="1" dirty="0">
                <a:solidFill>
                  <a:schemeClr val="accent1">
                    <a:lumMod val="75000"/>
                  </a:schemeClr>
                </a:solidFill>
              </a:rPr>
              <a:t>A . Means 2 word naming</a:t>
            </a:r>
          </a:p>
          <a:p>
            <a:pPr lvl="0">
              <a:lnSpc>
                <a:spcPct val="150000"/>
              </a:lnSpc>
            </a:pPr>
            <a:r>
              <a:rPr lang="en-US" b="1" dirty="0">
                <a:solidFill>
                  <a:schemeClr val="accent1">
                    <a:lumMod val="75000"/>
                  </a:schemeClr>
                </a:solidFill>
              </a:rPr>
              <a:t>b. Is the genus and species names</a:t>
            </a:r>
          </a:p>
          <a:p>
            <a:pPr lvl="0">
              <a:lnSpc>
                <a:spcPct val="150000"/>
              </a:lnSpc>
            </a:pPr>
            <a:r>
              <a:rPr lang="en-US" b="1" dirty="0" smtClean="0">
                <a:solidFill>
                  <a:schemeClr val="accent1">
                    <a:lumMod val="75000"/>
                  </a:schemeClr>
                </a:solidFill>
              </a:rPr>
              <a:t>c. Specific </a:t>
            </a:r>
            <a:r>
              <a:rPr lang="en-US" b="1" dirty="0">
                <a:solidFill>
                  <a:schemeClr val="accent1">
                    <a:lumMod val="75000"/>
                  </a:schemeClr>
                </a:solidFill>
              </a:rPr>
              <a:t>name for an organism is the </a:t>
            </a:r>
            <a:r>
              <a:rPr lang="en-US" b="1" dirty="0" smtClean="0">
                <a:solidFill>
                  <a:schemeClr val="accent1">
                    <a:lumMod val="75000"/>
                  </a:schemeClr>
                </a:solidFill>
              </a:rPr>
              <a:t>species</a:t>
            </a:r>
          </a:p>
          <a:p>
            <a:pPr>
              <a:lnSpc>
                <a:spcPct val="150000"/>
              </a:lnSpc>
            </a:pPr>
            <a:r>
              <a:rPr lang="en-US" b="1" u="sng" dirty="0" smtClean="0">
                <a:solidFill>
                  <a:srgbClr val="FF0000"/>
                </a:solidFill>
              </a:rPr>
              <a:t>d. All </a:t>
            </a:r>
            <a:r>
              <a:rPr lang="en-US" b="1" u="sng" dirty="0">
                <a:solidFill>
                  <a:srgbClr val="FF0000"/>
                </a:solidFill>
              </a:rPr>
              <a:t>of these</a:t>
            </a: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468923" y="5715000"/>
            <a:ext cx="10972800" cy="1143000"/>
          </a:xfrm>
        </p:spPr>
        <p:txBody>
          <a:bodyPr/>
          <a:lstStyle/>
          <a:p>
            <a:r>
              <a:rPr lang="en-US" dirty="0"/>
              <a:t>Category 4</a:t>
            </a:r>
          </a:p>
        </p:txBody>
      </p:sp>
    </p:spTree>
    <p:extLst>
      <p:ext uri="{BB962C8B-B14F-4D97-AF65-F5344CB8AC3E}">
        <p14:creationId xmlns:p14="http://schemas.microsoft.com/office/powerpoint/2010/main" val="3244610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14400"/>
            <a:ext cx="6528599" cy="4267200"/>
          </a:xfrm>
        </p:spPr>
        <p:txBody>
          <a:bodyPr/>
          <a:lstStyle/>
          <a:p>
            <a:pPr lvl="0">
              <a:lnSpc>
                <a:spcPct val="150000"/>
              </a:lnSpc>
            </a:pPr>
            <a:r>
              <a:rPr lang="en-US" b="1" dirty="0" smtClean="0">
                <a:solidFill>
                  <a:schemeClr val="accent1">
                    <a:lumMod val="75000"/>
                  </a:schemeClr>
                </a:solidFill>
              </a:rPr>
              <a:t>Match the following</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Only dark moths survive</a:t>
            </a:r>
          </a:p>
          <a:p>
            <a:pPr marL="514350" lvl="0" indent="-514350">
              <a:lnSpc>
                <a:spcPct val="150000"/>
              </a:lnSpc>
              <a:buAutoNum type="alphaLcPeriod"/>
            </a:pPr>
            <a:r>
              <a:rPr lang="en-US" b="1" dirty="0" smtClean="0">
                <a:solidFill>
                  <a:schemeClr val="accent1">
                    <a:lumMod val="75000"/>
                  </a:schemeClr>
                </a:solidFill>
              </a:rPr>
              <a:t>Only the average color survive</a:t>
            </a:r>
          </a:p>
          <a:p>
            <a:pPr marL="514350" lvl="0" indent="-514350">
              <a:lnSpc>
                <a:spcPct val="150000"/>
              </a:lnSpc>
              <a:buAutoNum type="alphaLcPeriod"/>
            </a:pPr>
            <a:r>
              <a:rPr lang="en-US" b="1" dirty="0" smtClean="0">
                <a:solidFill>
                  <a:schemeClr val="accent1">
                    <a:lumMod val="75000"/>
                  </a:schemeClr>
                </a:solidFill>
              </a:rPr>
              <a:t>The average color dies but the Extremes </a:t>
            </a:r>
            <a:r>
              <a:rPr lang="en-US" b="1" dirty="0">
                <a:solidFill>
                  <a:schemeClr val="accent1">
                    <a:lumMod val="75000"/>
                  </a:schemeClr>
                </a:solidFill>
              </a:rPr>
              <a:t>survives</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164123" y="5715000"/>
            <a:ext cx="10972800" cy="1143000"/>
          </a:xfrm>
        </p:spPr>
        <p:txBody>
          <a:bodyPr/>
          <a:lstStyle/>
          <a:p>
            <a:r>
              <a:rPr lang="en-US" dirty="0"/>
              <a:t>Category 4</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8523" y="482112"/>
            <a:ext cx="3239233" cy="51682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0656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4436818" y="562708"/>
            <a:ext cx="4406664" cy="4989634"/>
          </a:xfrm>
        </p:spPr>
        <p:txBody>
          <a:bodyPr/>
          <a:lstStyle/>
          <a:p>
            <a:pPr lvl="0">
              <a:lnSpc>
                <a:spcPct val="200000"/>
              </a:lnSpc>
            </a:pPr>
            <a:r>
              <a:rPr lang="en-US" sz="2800" b="1" u="sng" dirty="0" smtClean="0">
                <a:solidFill>
                  <a:srgbClr val="FF0000"/>
                </a:solidFill>
              </a:rPr>
              <a:t>The </a:t>
            </a:r>
            <a:r>
              <a:rPr lang="en-US" sz="2800" b="1" u="sng" dirty="0">
                <a:solidFill>
                  <a:srgbClr val="FF0000"/>
                </a:solidFill>
              </a:rPr>
              <a:t>average color dies but the Extremes </a:t>
            </a:r>
            <a:r>
              <a:rPr lang="en-US" sz="2800" b="1" u="sng" dirty="0" smtClean="0">
                <a:solidFill>
                  <a:srgbClr val="FF0000"/>
                </a:solidFill>
              </a:rPr>
              <a:t>survives</a:t>
            </a:r>
          </a:p>
          <a:p>
            <a:pPr lvl="0">
              <a:lnSpc>
                <a:spcPct val="200000"/>
              </a:lnSpc>
            </a:pPr>
            <a:endParaRPr lang="en-US" sz="2800" b="1" u="sng" dirty="0">
              <a:solidFill>
                <a:srgbClr val="FF0000"/>
              </a:solidFill>
            </a:endParaRPr>
          </a:p>
          <a:p>
            <a:pPr>
              <a:lnSpc>
                <a:spcPct val="200000"/>
              </a:lnSpc>
            </a:pPr>
            <a:r>
              <a:rPr lang="en-US" sz="2800" b="1" u="sng" dirty="0" smtClean="0">
                <a:solidFill>
                  <a:srgbClr val="FF0000"/>
                </a:solidFill>
              </a:rPr>
              <a:t>Only </a:t>
            </a:r>
            <a:r>
              <a:rPr lang="en-US" sz="2800" b="1" u="sng" dirty="0">
                <a:solidFill>
                  <a:srgbClr val="FF0000"/>
                </a:solidFill>
              </a:rPr>
              <a:t>the average </a:t>
            </a:r>
            <a:r>
              <a:rPr lang="en-US" sz="2800" b="1" u="sng" dirty="0" smtClean="0">
                <a:solidFill>
                  <a:srgbClr val="FF0000"/>
                </a:solidFill>
              </a:rPr>
              <a:t>survive</a:t>
            </a:r>
          </a:p>
          <a:p>
            <a:pPr>
              <a:lnSpc>
                <a:spcPct val="200000"/>
              </a:lnSpc>
            </a:pPr>
            <a:endParaRPr lang="en-US" sz="2800" b="1" u="sng" dirty="0" smtClean="0">
              <a:solidFill>
                <a:srgbClr val="FF0000"/>
              </a:solidFill>
            </a:endParaRPr>
          </a:p>
          <a:p>
            <a:pPr>
              <a:lnSpc>
                <a:spcPct val="200000"/>
              </a:lnSpc>
            </a:pPr>
            <a:r>
              <a:rPr lang="en-US" sz="2800" b="1" u="sng" dirty="0" smtClean="0">
                <a:solidFill>
                  <a:srgbClr val="FF0000"/>
                </a:solidFill>
              </a:rPr>
              <a:t>Only one extreme survives</a:t>
            </a:r>
            <a:endParaRPr lang="en-US" sz="2800" b="1" u="sng" dirty="0">
              <a:solidFill>
                <a:srgbClr val="FF0000"/>
              </a:solidFill>
            </a:endParaRPr>
          </a:p>
          <a:p>
            <a:pPr marL="514350" lvl="0" indent="-514350">
              <a:lnSpc>
                <a:spcPct val="150000"/>
              </a:lnSpc>
              <a:buAutoNum type="alphaLcPeriod"/>
            </a:pPr>
            <a:endParaRPr lang="en-US" sz="2800"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609600" y="5715000"/>
            <a:ext cx="10972800" cy="1143000"/>
          </a:xfrm>
        </p:spPr>
        <p:txBody>
          <a:bodyPr/>
          <a:lstStyle/>
          <a:p>
            <a:r>
              <a:rPr lang="en-US" dirty="0"/>
              <a:t>Category 4</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3482" y="365712"/>
            <a:ext cx="3348518" cy="4628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7585" y="384128"/>
            <a:ext cx="3239233" cy="51682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69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5 questions follow</a:t>
            </a:r>
            <a:endParaRPr lang="en-US" dirty="0"/>
          </a:p>
        </p:txBody>
      </p:sp>
    </p:spTree>
    <p:extLst>
      <p:ext uri="{BB962C8B-B14F-4D97-AF65-F5344CB8AC3E}">
        <p14:creationId xmlns:p14="http://schemas.microsoft.com/office/powerpoint/2010/main" val="1161025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67508"/>
            <a:ext cx="3879184" cy="4314092"/>
          </a:xfrm>
        </p:spPr>
        <p:txBody>
          <a:bodyPr/>
          <a:lstStyle/>
          <a:p>
            <a:pPr lvl="0">
              <a:lnSpc>
                <a:spcPct val="150000"/>
              </a:lnSpc>
            </a:pPr>
            <a:r>
              <a:rPr lang="en-US" b="1" dirty="0" smtClean="0">
                <a:solidFill>
                  <a:schemeClr val="accent1">
                    <a:lumMod val="75000"/>
                  </a:schemeClr>
                </a:solidFill>
              </a:rPr>
              <a:t>Match</a:t>
            </a:r>
          </a:p>
          <a:p>
            <a:pPr marL="514350" lvl="0" indent="-514350">
              <a:lnSpc>
                <a:spcPct val="150000"/>
              </a:lnSpc>
              <a:buFont typeface="+mj-lt"/>
              <a:buAutoNum type="arabicPeriod"/>
            </a:pPr>
            <a:r>
              <a:rPr lang="en-US" b="1" dirty="0" err="1" smtClean="0">
                <a:solidFill>
                  <a:schemeClr val="accent1">
                    <a:lumMod val="75000"/>
                  </a:schemeClr>
                </a:solidFill>
              </a:rPr>
              <a:t>Linneaus</a:t>
            </a:r>
            <a:endParaRPr lang="en-US" b="1" dirty="0" smtClean="0">
              <a:solidFill>
                <a:schemeClr val="accent1">
                  <a:lumMod val="75000"/>
                </a:schemeClr>
              </a:solidFill>
            </a:endParaRPr>
          </a:p>
          <a:p>
            <a:pPr marL="514350" lvl="0" indent="-514350">
              <a:lnSpc>
                <a:spcPct val="150000"/>
              </a:lnSpc>
              <a:buFont typeface="+mj-lt"/>
              <a:buAutoNum type="arabicPeriod"/>
            </a:pPr>
            <a:r>
              <a:rPr lang="en-US" b="1" dirty="0" smtClean="0">
                <a:solidFill>
                  <a:schemeClr val="accent1">
                    <a:lumMod val="75000"/>
                  </a:schemeClr>
                </a:solidFill>
              </a:rPr>
              <a:t>Darwin</a:t>
            </a:r>
          </a:p>
          <a:p>
            <a:pPr marL="514350" lvl="0" indent="-514350">
              <a:lnSpc>
                <a:spcPct val="150000"/>
              </a:lnSpc>
              <a:buFont typeface="+mj-lt"/>
              <a:buAutoNum type="arabicPeriod"/>
            </a:pPr>
            <a:r>
              <a:rPr lang="en-US" b="1" dirty="0" smtClean="0">
                <a:solidFill>
                  <a:schemeClr val="accent1">
                    <a:lumMod val="75000"/>
                  </a:schemeClr>
                </a:solidFill>
              </a:rPr>
              <a:t>Pasteur</a:t>
            </a:r>
          </a:p>
          <a:p>
            <a:pPr marL="514350" lvl="0" indent="-514350">
              <a:lnSpc>
                <a:spcPct val="150000"/>
              </a:lnSpc>
              <a:buFont typeface="+mj-lt"/>
              <a:buAutoNum type="arabicPeriod"/>
            </a:pPr>
            <a:r>
              <a:rPr lang="en-US" b="1" dirty="0" smtClean="0">
                <a:solidFill>
                  <a:schemeClr val="accent1">
                    <a:lumMod val="75000"/>
                  </a:schemeClr>
                </a:solidFill>
              </a:rPr>
              <a:t>Mendel </a:t>
            </a: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a:t>
            </a:r>
            <a:r>
              <a:rPr lang="en-US" dirty="0" smtClean="0"/>
              <a:t>5</a:t>
            </a:r>
            <a:endParaRPr lang="en-US" dirty="0"/>
          </a:p>
        </p:txBody>
      </p:sp>
      <p:sp>
        <p:nvSpPr>
          <p:cNvPr id="2" name="Rectangle 1"/>
          <p:cNvSpPr/>
          <p:nvPr/>
        </p:nvSpPr>
        <p:spPr>
          <a:xfrm>
            <a:off x="7126287" y="458915"/>
            <a:ext cx="4362327" cy="5262979"/>
          </a:xfrm>
          <a:prstGeom prst="rect">
            <a:avLst/>
          </a:prstGeom>
        </p:spPr>
        <p:txBody>
          <a:bodyPr wrap="square">
            <a:spAutoFit/>
          </a:bodyPr>
          <a:lstStyle/>
          <a:p>
            <a:pPr marL="514350" lvl="0" indent="-514350">
              <a:lnSpc>
                <a:spcPct val="150000"/>
              </a:lnSpc>
              <a:buFont typeface="+mj-lt"/>
              <a:buAutoNum type="alphaLcParenR"/>
            </a:pPr>
            <a:r>
              <a:rPr lang="en-US" sz="3200" b="1" dirty="0">
                <a:solidFill>
                  <a:srgbClr val="4F81BD">
                    <a:lumMod val="75000"/>
                  </a:srgbClr>
                </a:solidFill>
              </a:rPr>
              <a:t>Father of </a:t>
            </a:r>
            <a:r>
              <a:rPr lang="en-US" sz="3200" b="1" dirty="0" smtClean="0">
                <a:solidFill>
                  <a:srgbClr val="4F81BD">
                    <a:lumMod val="75000"/>
                  </a:srgbClr>
                </a:solidFill>
              </a:rPr>
              <a:t>genetics</a:t>
            </a:r>
          </a:p>
          <a:p>
            <a:pPr marL="514350" lvl="0" indent="-514350">
              <a:lnSpc>
                <a:spcPct val="150000"/>
              </a:lnSpc>
              <a:buFont typeface="+mj-lt"/>
              <a:buAutoNum type="alphaLcParenR"/>
            </a:pPr>
            <a:r>
              <a:rPr lang="en-US" sz="3200" b="1" dirty="0" smtClean="0">
                <a:solidFill>
                  <a:srgbClr val="4F81BD">
                    <a:lumMod val="75000"/>
                  </a:srgbClr>
                </a:solidFill>
              </a:rPr>
              <a:t>Father of modern classification</a:t>
            </a:r>
          </a:p>
          <a:p>
            <a:pPr marL="514350" lvl="0" indent="-514350">
              <a:lnSpc>
                <a:spcPct val="150000"/>
              </a:lnSpc>
              <a:buFont typeface="+mj-lt"/>
              <a:buAutoNum type="alphaLcParenR"/>
            </a:pPr>
            <a:r>
              <a:rPr lang="en-US" sz="3200" b="1" dirty="0" smtClean="0">
                <a:solidFill>
                  <a:srgbClr val="4F81BD">
                    <a:lumMod val="75000"/>
                  </a:srgbClr>
                </a:solidFill>
              </a:rPr>
              <a:t>Disproved spontaneous generation</a:t>
            </a:r>
          </a:p>
          <a:p>
            <a:pPr marL="514350" lvl="0" indent="-514350">
              <a:lnSpc>
                <a:spcPct val="150000"/>
              </a:lnSpc>
              <a:buFont typeface="+mj-lt"/>
              <a:buAutoNum type="alphaLcParenR"/>
            </a:pPr>
            <a:r>
              <a:rPr lang="en-US" sz="3200" b="1" dirty="0" smtClean="0">
                <a:solidFill>
                  <a:srgbClr val="4F81BD">
                    <a:lumMod val="75000"/>
                  </a:srgbClr>
                </a:solidFill>
              </a:rPr>
              <a:t>Father of Evolution</a:t>
            </a:r>
            <a:endParaRPr lang="en-US" sz="3200" b="1" dirty="0">
              <a:solidFill>
                <a:srgbClr val="4F81BD">
                  <a:lumMod val="75000"/>
                </a:srgbClr>
              </a:solidFill>
            </a:endParaRPr>
          </a:p>
        </p:txBody>
      </p:sp>
    </p:spTree>
    <p:extLst>
      <p:ext uri="{BB962C8B-B14F-4D97-AF65-F5344CB8AC3E}">
        <p14:creationId xmlns:p14="http://schemas.microsoft.com/office/powerpoint/2010/main" val="460700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235141"/>
            <a:ext cx="9529706" cy="3852673"/>
          </a:xfrm>
        </p:spPr>
        <p:txBody>
          <a:bodyPr/>
          <a:lstStyle/>
          <a:p>
            <a:pPr marL="514350" indent="-514350">
              <a:lnSpc>
                <a:spcPct val="150000"/>
              </a:lnSpc>
              <a:buFont typeface="+mj-lt"/>
              <a:buAutoNum type="arabicPeriod"/>
            </a:pPr>
            <a:r>
              <a:rPr lang="en-US" b="1" u="sng" dirty="0" err="1" smtClean="0">
                <a:solidFill>
                  <a:srgbClr val="FF0000"/>
                </a:solidFill>
              </a:rPr>
              <a:t>Linneaus</a:t>
            </a:r>
            <a:r>
              <a:rPr lang="en-US" b="1" u="sng" dirty="0" smtClean="0">
                <a:solidFill>
                  <a:srgbClr val="FF0000"/>
                </a:solidFill>
              </a:rPr>
              <a:t> - </a:t>
            </a:r>
            <a:r>
              <a:rPr lang="en-US" b="1" u="sng" dirty="0">
                <a:solidFill>
                  <a:srgbClr val="FF0000"/>
                </a:solidFill>
              </a:rPr>
              <a:t>Father of modern classification</a:t>
            </a:r>
          </a:p>
          <a:p>
            <a:pPr marL="514350" indent="-514350">
              <a:lnSpc>
                <a:spcPct val="150000"/>
              </a:lnSpc>
              <a:buFont typeface="+mj-lt"/>
              <a:buAutoNum type="arabicPeriod"/>
            </a:pPr>
            <a:r>
              <a:rPr lang="en-US" b="1" u="sng" dirty="0" smtClean="0">
                <a:solidFill>
                  <a:srgbClr val="FF0000"/>
                </a:solidFill>
              </a:rPr>
              <a:t>Darwin - </a:t>
            </a:r>
            <a:r>
              <a:rPr lang="en-US" b="1" u="sng" dirty="0">
                <a:solidFill>
                  <a:srgbClr val="FF0000"/>
                </a:solidFill>
              </a:rPr>
              <a:t>Father of Evolution</a:t>
            </a:r>
          </a:p>
          <a:p>
            <a:pPr marL="514350" indent="-514350">
              <a:lnSpc>
                <a:spcPct val="150000"/>
              </a:lnSpc>
              <a:buFont typeface="+mj-lt"/>
              <a:buAutoNum type="arabicPeriod"/>
            </a:pPr>
            <a:r>
              <a:rPr lang="en-US" b="1" u="sng" dirty="0" smtClean="0">
                <a:solidFill>
                  <a:srgbClr val="FF0000"/>
                </a:solidFill>
              </a:rPr>
              <a:t>Pasteur - </a:t>
            </a:r>
            <a:r>
              <a:rPr lang="en-US" b="1" u="sng" dirty="0">
                <a:solidFill>
                  <a:srgbClr val="FF0000"/>
                </a:solidFill>
              </a:rPr>
              <a:t>Disproved spontaneous generation</a:t>
            </a:r>
          </a:p>
          <a:p>
            <a:pPr marL="514350" indent="-514350">
              <a:lnSpc>
                <a:spcPct val="150000"/>
              </a:lnSpc>
              <a:buFont typeface="+mj-lt"/>
              <a:buAutoNum type="arabicPeriod"/>
            </a:pPr>
            <a:r>
              <a:rPr lang="en-US" b="1" u="sng" dirty="0" smtClean="0">
                <a:solidFill>
                  <a:srgbClr val="FF0000"/>
                </a:solidFill>
              </a:rPr>
              <a:t>Mendel - </a:t>
            </a:r>
            <a:r>
              <a:rPr lang="en-US" b="1" u="sng" dirty="0">
                <a:solidFill>
                  <a:srgbClr val="FF0000"/>
                </a:solidFill>
              </a:rPr>
              <a:t>Father of genetics</a:t>
            </a:r>
          </a:p>
          <a:p>
            <a:pPr marL="514350" lvl="0" indent="-514350">
              <a:lnSpc>
                <a:spcPct val="150000"/>
              </a:lnSpc>
              <a:buFont typeface="+mj-lt"/>
              <a:buAutoNum type="arabi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dirty="0" smtClean="0"/>
              <a:t>10</a:t>
            </a:r>
            <a:endParaRPr lang="en-US" dirty="0"/>
          </a:p>
        </p:txBody>
      </p:sp>
      <p:sp>
        <p:nvSpPr>
          <p:cNvPr id="4" name="Title 3"/>
          <p:cNvSpPr>
            <a:spLocks noGrp="1"/>
          </p:cNvSpPr>
          <p:nvPr>
            <p:ph type="title"/>
          </p:nvPr>
        </p:nvSpPr>
        <p:spPr>
          <a:xfrm>
            <a:off x="562708" y="5715000"/>
            <a:ext cx="10972800" cy="1143000"/>
          </a:xfrm>
        </p:spPr>
        <p:txBody>
          <a:bodyPr/>
          <a:lstStyle/>
          <a:p>
            <a:r>
              <a:rPr lang="en-US" dirty="0"/>
              <a:t>Category 5</a:t>
            </a:r>
          </a:p>
        </p:txBody>
      </p:sp>
    </p:spTree>
    <p:extLst>
      <p:ext uri="{BB962C8B-B14F-4D97-AF65-F5344CB8AC3E}">
        <p14:creationId xmlns:p14="http://schemas.microsoft.com/office/powerpoint/2010/main" val="311893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67508"/>
            <a:ext cx="9553152" cy="4267200"/>
          </a:xfrm>
        </p:spPr>
        <p:txBody>
          <a:bodyPr/>
          <a:lstStyle/>
          <a:p>
            <a:pPr lvl="0">
              <a:lnSpc>
                <a:spcPct val="150000"/>
              </a:lnSpc>
            </a:pPr>
            <a:r>
              <a:rPr lang="en-US" b="1" dirty="0" smtClean="0">
                <a:solidFill>
                  <a:schemeClr val="accent1">
                    <a:lumMod val="75000"/>
                  </a:schemeClr>
                </a:solidFill>
              </a:rPr>
              <a:t>What is the genus and species name for humans?</a:t>
            </a:r>
            <a:endParaRPr lang="en-US" b="1" dirty="0">
              <a:solidFill>
                <a:schemeClr val="accent1">
                  <a:lumMod val="75000"/>
                </a:schemeClr>
              </a:solidFill>
            </a:endParaRPr>
          </a:p>
          <a:p>
            <a:pPr lvl="0">
              <a:lnSpc>
                <a:spcPct val="150000"/>
              </a:lnSpc>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234462" y="5715000"/>
            <a:ext cx="10972800" cy="1143000"/>
          </a:xfrm>
        </p:spPr>
        <p:txBody>
          <a:bodyPr/>
          <a:lstStyle/>
          <a:p>
            <a:r>
              <a:rPr lang="en-US" dirty="0"/>
              <a:t>Category 5</a:t>
            </a:r>
          </a:p>
        </p:txBody>
      </p:sp>
    </p:spTree>
    <p:extLst>
      <p:ext uri="{BB962C8B-B14F-4D97-AF65-F5344CB8AC3E}">
        <p14:creationId xmlns:p14="http://schemas.microsoft.com/office/powerpoint/2010/main" val="13827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26831"/>
            <a:ext cx="10350321" cy="4360984"/>
          </a:xfrm>
        </p:spPr>
        <p:txBody>
          <a:bodyPr/>
          <a:lstStyle/>
          <a:p>
            <a:pPr lvl="0">
              <a:lnSpc>
                <a:spcPct val="150000"/>
              </a:lnSpc>
            </a:pPr>
            <a:r>
              <a:rPr lang="en-US" b="1" dirty="0" smtClean="0">
                <a:solidFill>
                  <a:schemeClr val="accent1">
                    <a:lumMod val="75000"/>
                  </a:schemeClr>
                </a:solidFill>
              </a:rPr>
              <a:t>Put the following in the correct order</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Photosynthetic bacteria builds up oxygen in atmosphere</a:t>
            </a:r>
          </a:p>
          <a:p>
            <a:pPr marL="514350" lvl="0" indent="-514350">
              <a:lnSpc>
                <a:spcPct val="150000"/>
              </a:lnSpc>
              <a:buAutoNum type="alphaLcPeriod"/>
            </a:pPr>
            <a:r>
              <a:rPr lang="en-US" b="1" dirty="0" smtClean="0">
                <a:solidFill>
                  <a:schemeClr val="accent1">
                    <a:lumMod val="75000"/>
                  </a:schemeClr>
                </a:solidFill>
              </a:rPr>
              <a:t>Volcanoes produces a poisonous atmosphere</a:t>
            </a:r>
          </a:p>
          <a:p>
            <a:pPr marL="514350" lvl="0" indent="-514350">
              <a:lnSpc>
                <a:spcPct val="150000"/>
              </a:lnSpc>
              <a:buAutoNum type="alphaLcPeriod"/>
            </a:pPr>
            <a:r>
              <a:rPr lang="en-US" b="1" dirty="0" smtClean="0">
                <a:solidFill>
                  <a:schemeClr val="accent1">
                    <a:lumMod val="75000"/>
                  </a:schemeClr>
                </a:solidFill>
              </a:rPr>
              <a:t>The ozone layer forms</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445477" y="5715000"/>
            <a:ext cx="10972800" cy="1143000"/>
          </a:xfrm>
        </p:spPr>
        <p:txBody>
          <a:bodyPr/>
          <a:lstStyle/>
          <a:p>
            <a:r>
              <a:rPr lang="en-US" dirty="0"/>
              <a:t>Category 1</a:t>
            </a:r>
          </a:p>
        </p:txBody>
      </p:sp>
    </p:spTree>
    <p:extLst>
      <p:ext uri="{BB962C8B-B14F-4D97-AF65-F5344CB8AC3E}">
        <p14:creationId xmlns:p14="http://schemas.microsoft.com/office/powerpoint/2010/main" val="75839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67508"/>
            <a:ext cx="9506259" cy="4290646"/>
          </a:xfrm>
        </p:spPr>
        <p:txBody>
          <a:bodyPr/>
          <a:lstStyle/>
          <a:p>
            <a:pPr lvl="0">
              <a:lnSpc>
                <a:spcPct val="150000"/>
              </a:lnSpc>
            </a:pPr>
            <a:r>
              <a:rPr lang="en-US" b="1" dirty="0">
                <a:solidFill>
                  <a:schemeClr val="accent1">
                    <a:lumMod val="75000"/>
                  </a:schemeClr>
                </a:solidFill>
              </a:rPr>
              <a:t>What is the genus and species name for humans?</a:t>
            </a:r>
          </a:p>
          <a:p>
            <a:pPr lvl="0">
              <a:lnSpc>
                <a:spcPct val="150000"/>
              </a:lnSpc>
            </a:pPr>
            <a:r>
              <a:rPr lang="en-US" b="1" u="sng" dirty="0" smtClean="0">
                <a:solidFill>
                  <a:srgbClr val="FF0000"/>
                </a:solidFill>
              </a:rPr>
              <a:t>Genus species</a:t>
            </a:r>
          </a:p>
          <a:p>
            <a:pPr lvl="0">
              <a:lnSpc>
                <a:spcPct val="150000"/>
              </a:lnSpc>
            </a:pPr>
            <a:r>
              <a:rPr lang="en-US" b="1" u="sng" dirty="0" smtClean="0">
                <a:solidFill>
                  <a:srgbClr val="FF0000"/>
                </a:solidFill>
              </a:rPr>
              <a:t>Homo </a:t>
            </a:r>
            <a:r>
              <a:rPr lang="en-US" b="1" u="sng" dirty="0" err="1" smtClean="0">
                <a:solidFill>
                  <a:srgbClr val="FF0000"/>
                </a:solidFill>
              </a:rPr>
              <a:t>sapien</a:t>
            </a:r>
            <a:endParaRPr lang="en-US" b="1" u="sng" dirty="0">
              <a:solidFill>
                <a:srgbClr val="FF0000"/>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257908" y="5715000"/>
            <a:ext cx="10972800" cy="1143000"/>
          </a:xfrm>
        </p:spPr>
        <p:txBody>
          <a:bodyPr/>
          <a:lstStyle/>
          <a:p>
            <a:r>
              <a:rPr lang="en-US" dirty="0"/>
              <a:t>Category 5</a:t>
            </a:r>
          </a:p>
        </p:txBody>
      </p:sp>
    </p:spTree>
    <p:extLst>
      <p:ext uri="{BB962C8B-B14F-4D97-AF65-F5344CB8AC3E}">
        <p14:creationId xmlns:p14="http://schemas.microsoft.com/office/powerpoint/2010/main" val="3854624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984738"/>
            <a:ext cx="4488783" cy="4337539"/>
          </a:xfrm>
        </p:spPr>
        <p:txBody>
          <a:bodyPr/>
          <a:lstStyle/>
          <a:p>
            <a:pPr>
              <a:lnSpc>
                <a:spcPct val="150000"/>
              </a:lnSpc>
            </a:pPr>
            <a:r>
              <a:rPr lang="en-US" b="1" dirty="0" smtClean="0">
                <a:solidFill>
                  <a:schemeClr val="accent1">
                    <a:lumMod val="75000"/>
                  </a:schemeClr>
                </a:solidFill>
              </a:rPr>
              <a:t>Match the following</a:t>
            </a:r>
          </a:p>
          <a:p>
            <a:pPr>
              <a:lnSpc>
                <a:spcPct val="150000"/>
              </a:lnSpc>
            </a:pPr>
            <a:r>
              <a:rPr lang="en-US" b="1" dirty="0" smtClean="0">
                <a:solidFill>
                  <a:schemeClr val="accent1">
                    <a:lumMod val="75000"/>
                  </a:schemeClr>
                </a:solidFill>
              </a:rPr>
              <a:t>One </a:t>
            </a:r>
            <a:r>
              <a:rPr lang="en-US" b="1" dirty="0">
                <a:solidFill>
                  <a:schemeClr val="accent1">
                    <a:lumMod val="75000"/>
                  </a:schemeClr>
                </a:solidFill>
              </a:rPr>
              <a:t>celled organisms</a:t>
            </a:r>
          </a:p>
          <a:p>
            <a:pPr marL="514350" lvl="0" indent="-514350">
              <a:lnSpc>
                <a:spcPct val="150000"/>
              </a:lnSpc>
              <a:buAutoNum type="alphaLcPeriod"/>
            </a:pPr>
            <a:r>
              <a:rPr lang="en-US" b="1" dirty="0" err="1" smtClean="0">
                <a:solidFill>
                  <a:schemeClr val="accent1">
                    <a:lumMod val="75000"/>
                  </a:schemeClr>
                </a:solidFill>
              </a:rPr>
              <a:t>Protist</a:t>
            </a:r>
            <a:endParaRPr lang="en-US" b="1" dirty="0" smtClean="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Eukaryote</a:t>
            </a:r>
          </a:p>
          <a:p>
            <a:pPr marL="514350" lvl="0" indent="-514350">
              <a:lnSpc>
                <a:spcPct val="150000"/>
              </a:lnSpc>
              <a:buAutoNum type="alphaLcPeriod"/>
            </a:pPr>
            <a:r>
              <a:rPr lang="en-US" b="1" dirty="0" err="1" smtClean="0">
                <a:solidFill>
                  <a:schemeClr val="accent1">
                    <a:lumMod val="75000"/>
                  </a:schemeClr>
                </a:solidFill>
              </a:rPr>
              <a:t>Archaebacteria</a:t>
            </a:r>
            <a:endParaRPr lang="en-US" b="1" dirty="0" smtClean="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164123" y="5715000"/>
            <a:ext cx="10972800" cy="1143000"/>
          </a:xfrm>
        </p:spPr>
        <p:txBody>
          <a:bodyPr/>
          <a:lstStyle/>
          <a:p>
            <a:r>
              <a:rPr lang="en-US" dirty="0"/>
              <a:t>Category 5</a:t>
            </a:r>
          </a:p>
        </p:txBody>
      </p:sp>
      <p:sp>
        <p:nvSpPr>
          <p:cNvPr id="2" name="Rectangle 1"/>
          <p:cNvSpPr/>
          <p:nvPr/>
        </p:nvSpPr>
        <p:spPr>
          <a:xfrm>
            <a:off x="6611814" y="698451"/>
            <a:ext cx="5251939" cy="5262979"/>
          </a:xfrm>
          <a:prstGeom prst="rect">
            <a:avLst/>
          </a:prstGeom>
        </p:spPr>
        <p:txBody>
          <a:bodyPr wrap="square">
            <a:spAutoFit/>
          </a:bodyPr>
          <a:lstStyle/>
          <a:p>
            <a:pPr marL="514350" lvl="0" indent="-514350">
              <a:lnSpc>
                <a:spcPct val="150000"/>
              </a:lnSpc>
              <a:buFont typeface="Arial" pitchFamily="34" charset="0"/>
              <a:buAutoNum type="alphaLcPeriod"/>
            </a:pPr>
            <a:r>
              <a:rPr lang="en-US" sz="3200" b="1" dirty="0">
                <a:solidFill>
                  <a:srgbClr val="4F81BD">
                    <a:lumMod val="75000"/>
                  </a:srgbClr>
                </a:solidFill>
              </a:rPr>
              <a:t>Lives in extreme </a:t>
            </a:r>
            <a:r>
              <a:rPr lang="en-US" sz="3200" b="1" dirty="0" smtClean="0">
                <a:solidFill>
                  <a:srgbClr val="4F81BD">
                    <a:lumMod val="75000"/>
                  </a:srgbClr>
                </a:solidFill>
              </a:rPr>
              <a:t>environments</a:t>
            </a:r>
          </a:p>
          <a:p>
            <a:pPr marL="514350" lvl="0" indent="-514350">
              <a:lnSpc>
                <a:spcPct val="150000"/>
              </a:lnSpc>
              <a:buFont typeface="Arial" pitchFamily="34" charset="0"/>
              <a:buAutoNum type="alphaLcPeriod"/>
            </a:pPr>
            <a:r>
              <a:rPr lang="en-US" sz="3200" b="1" dirty="0" smtClean="0">
                <a:solidFill>
                  <a:srgbClr val="4F81BD">
                    <a:lumMod val="75000"/>
                  </a:srgbClr>
                </a:solidFill>
              </a:rPr>
              <a:t>Normal bacteria</a:t>
            </a:r>
          </a:p>
          <a:p>
            <a:pPr marL="514350" lvl="0" indent="-514350">
              <a:lnSpc>
                <a:spcPct val="150000"/>
              </a:lnSpc>
              <a:buFont typeface="Arial" pitchFamily="34" charset="0"/>
              <a:buAutoNum type="alphaLcPeriod"/>
            </a:pPr>
            <a:r>
              <a:rPr lang="en-US" sz="3200" b="1" dirty="0" smtClean="0">
                <a:solidFill>
                  <a:srgbClr val="4F81BD">
                    <a:lumMod val="75000"/>
                  </a:srgbClr>
                </a:solidFill>
              </a:rPr>
              <a:t>Lives in moist areas, but can be single or </a:t>
            </a:r>
            <a:r>
              <a:rPr lang="en-US" sz="3200" b="1" dirty="0" err="1" smtClean="0">
                <a:solidFill>
                  <a:srgbClr val="4F81BD">
                    <a:lumMod val="75000"/>
                  </a:srgbClr>
                </a:solidFill>
              </a:rPr>
              <a:t>multicelled</a:t>
            </a:r>
            <a:r>
              <a:rPr lang="en-US" sz="3200" b="1" dirty="0" smtClean="0">
                <a:solidFill>
                  <a:srgbClr val="4F81BD">
                    <a:lumMod val="75000"/>
                  </a:srgbClr>
                </a:solidFill>
              </a:rPr>
              <a:t>, heterotrophs</a:t>
            </a:r>
          </a:p>
          <a:p>
            <a:pPr marL="514350" lvl="0" indent="-514350">
              <a:lnSpc>
                <a:spcPct val="150000"/>
              </a:lnSpc>
              <a:buFont typeface="Arial" pitchFamily="34" charset="0"/>
              <a:buAutoNum type="alphaLcPeriod"/>
            </a:pPr>
            <a:endParaRPr lang="en-US" sz="3200" b="1" dirty="0">
              <a:solidFill>
                <a:srgbClr val="4F81BD">
                  <a:lumMod val="75000"/>
                </a:srgbClr>
              </a:solidFill>
            </a:endParaRPr>
          </a:p>
        </p:txBody>
      </p:sp>
    </p:spTree>
    <p:extLst>
      <p:ext uri="{BB962C8B-B14F-4D97-AF65-F5344CB8AC3E}">
        <p14:creationId xmlns:p14="http://schemas.microsoft.com/office/powerpoint/2010/main" val="1863431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609600"/>
            <a:ext cx="9998629" cy="4923692"/>
          </a:xfrm>
        </p:spPr>
        <p:txBody>
          <a:bodyPr/>
          <a:lstStyle/>
          <a:p>
            <a:pPr>
              <a:lnSpc>
                <a:spcPct val="150000"/>
              </a:lnSpc>
            </a:pPr>
            <a:r>
              <a:rPr lang="en-US" b="1" dirty="0">
                <a:solidFill>
                  <a:schemeClr val="accent1">
                    <a:lumMod val="75000"/>
                  </a:schemeClr>
                </a:solidFill>
              </a:rPr>
              <a:t>Match the following</a:t>
            </a:r>
          </a:p>
          <a:p>
            <a:pPr>
              <a:lnSpc>
                <a:spcPct val="150000"/>
              </a:lnSpc>
            </a:pPr>
            <a:r>
              <a:rPr lang="en-US" b="1" u="sng" dirty="0">
                <a:solidFill>
                  <a:srgbClr val="FF0000"/>
                </a:solidFill>
              </a:rPr>
              <a:t>One celled organisms</a:t>
            </a:r>
          </a:p>
          <a:p>
            <a:pPr marL="514350" indent="-514350">
              <a:lnSpc>
                <a:spcPct val="150000"/>
              </a:lnSpc>
              <a:buFont typeface="Arial" pitchFamily="34" charset="0"/>
              <a:buAutoNum type="alphaLcPeriod"/>
            </a:pPr>
            <a:r>
              <a:rPr lang="en-US" b="1" u="sng" dirty="0" err="1" smtClean="0">
                <a:solidFill>
                  <a:srgbClr val="FF0000"/>
                </a:solidFill>
              </a:rPr>
              <a:t>Protist</a:t>
            </a:r>
            <a:r>
              <a:rPr lang="en-US" b="1" u="sng" dirty="0" smtClean="0">
                <a:solidFill>
                  <a:srgbClr val="FF0000"/>
                </a:solidFill>
              </a:rPr>
              <a:t> - </a:t>
            </a:r>
            <a:r>
              <a:rPr lang="en-US" b="1" u="sng" dirty="0">
                <a:solidFill>
                  <a:srgbClr val="FF0000"/>
                </a:solidFill>
              </a:rPr>
              <a:t>Lives in moist areas, but can be single or </a:t>
            </a:r>
            <a:r>
              <a:rPr lang="en-US" b="1" u="sng" dirty="0" err="1">
                <a:solidFill>
                  <a:srgbClr val="FF0000"/>
                </a:solidFill>
              </a:rPr>
              <a:t>multicelled</a:t>
            </a:r>
            <a:r>
              <a:rPr lang="en-US" b="1" u="sng" dirty="0">
                <a:solidFill>
                  <a:srgbClr val="FF0000"/>
                </a:solidFill>
              </a:rPr>
              <a:t>, heterotrophs</a:t>
            </a:r>
          </a:p>
          <a:p>
            <a:pPr marL="514350" indent="-514350">
              <a:lnSpc>
                <a:spcPct val="150000"/>
              </a:lnSpc>
              <a:buFont typeface="Arial" pitchFamily="34" charset="0"/>
              <a:buAutoNum type="alphaLcPeriod"/>
            </a:pPr>
            <a:r>
              <a:rPr lang="en-US" b="1" u="sng" dirty="0" smtClean="0">
                <a:solidFill>
                  <a:srgbClr val="FF0000"/>
                </a:solidFill>
              </a:rPr>
              <a:t>Eukaryote - </a:t>
            </a:r>
            <a:r>
              <a:rPr lang="en-US" b="1" u="sng" dirty="0">
                <a:solidFill>
                  <a:srgbClr val="FF0000"/>
                </a:solidFill>
              </a:rPr>
              <a:t>Normal bacteria</a:t>
            </a:r>
          </a:p>
          <a:p>
            <a:pPr marL="514350" indent="-514350">
              <a:lnSpc>
                <a:spcPct val="150000"/>
              </a:lnSpc>
              <a:buFont typeface="Arial" pitchFamily="34" charset="0"/>
              <a:buAutoNum type="alphaLcPeriod"/>
            </a:pPr>
            <a:r>
              <a:rPr lang="en-US" b="1" u="sng" dirty="0" err="1" smtClean="0">
                <a:solidFill>
                  <a:srgbClr val="FF0000"/>
                </a:solidFill>
              </a:rPr>
              <a:t>Archaebacteria</a:t>
            </a:r>
            <a:r>
              <a:rPr lang="en-US" b="1" u="sng" dirty="0" smtClean="0">
                <a:solidFill>
                  <a:srgbClr val="FF0000"/>
                </a:solidFill>
              </a:rPr>
              <a:t> - Lives </a:t>
            </a:r>
            <a:r>
              <a:rPr lang="en-US" b="1" u="sng" dirty="0">
                <a:solidFill>
                  <a:srgbClr val="FF0000"/>
                </a:solidFill>
              </a:rPr>
              <a:t>in extreme </a:t>
            </a:r>
            <a:r>
              <a:rPr lang="en-US" b="1" u="sng" dirty="0" smtClean="0">
                <a:solidFill>
                  <a:srgbClr val="FF0000"/>
                </a:solidFill>
              </a:rPr>
              <a:t>environments</a:t>
            </a:r>
            <a:endParaRPr lang="en-US" b="1" u="sng" dirty="0">
              <a:solidFill>
                <a:srgbClr val="FF0000"/>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187569" y="5715000"/>
            <a:ext cx="10972800" cy="1143000"/>
          </a:xfrm>
        </p:spPr>
        <p:txBody>
          <a:bodyPr/>
          <a:lstStyle/>
          <a:p>
            <a:r>
              <a:rPr lang="en-US" dirty="0"/>
              <a:t>Category 5</a:t>
            </a:r>
          </a:p>
        </p:txBody>
      </p:sp>
    </p:spTree>
    <p:extLst>
      <p:ext uri="{BB962C8B-B14F-4D97-AF65-F5344CB8AC3E}">
        <p14:creationId xmlns:p14="http://schemas.microsoft.com/office/powerpoint/2010/main" val="206079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8572" y="785812"/>
            <a:ext cx="4817028" cy="4466125"/>
          </a:xfrm>
        </p:spPr>
        <p:txBody>
          <a:bodyPr/>
          <a:lstStyle/>
          <a:p>
            <a:pPr lvl="0">
              <a:lnSpc>
                <a:spcPct val="150000"/>
              </a:lnSpc>
            </a:pPr>
            <a:r>
              <a:rPr lang="en-US" b="1" dirty="0" smtClean="0">
                <a:solidFill>
                  <a:schemeClr val="accent1">
                    <a:lumMod val="75000"/>
                  </a:schemeClr>
                </a:solidFill>
              </a:rPr>
              <a:t>Match the following multi-celled organism</a:t>
            </a:r>
            <a:endParaRPr lang="en-US" b="1" dirty="0">
              <a:solidFill>
                <a:schemeClr val="accent1">
                  <a:lumMod val="75000"/>
                </a:schemeClr>
              </a:solidFill>
            </a:endParaRPr>
          </a:p>
          <a:p>
            <a:pPr marL="514350" lvl="0" indent="-514350">
              <a:lnSpc>
                <a:spcPct val="150000"/>
              </a:lnSpc>
              <a:buAutoNum type="alphaLcPeriod"/>
            </a:pPr>
            <a:r>
              <a:rPr lang="en-US" sz="4000" b="1" dirty="0" smtClean="0">
                <a:solidFill>
                  <a:schemeClr val="accent1">
                    <a:lumMod val="75000"/>
                  </a:schemeClr>
                </a:solidFill>
              </a:rPr>
              <a:t>Animalia</a:t>
            </a:r>
          </a:p>
          <a:p>
            <a:pPr marL="514350" lvl="0" indent="-514350">
              <a:lnSpc>
                <a:spcPct val="150000"/>
              </a:lnSpc>
              <a:buAutoNum type="alphaLcPeriod"/>
            </a:pPr>
            <a:r>
              <a:rPr lang="en-US" sz="4000" b="1" dirty="0" smtClean="0">
                <a:solidFill>
                  <a:schemeClr val="accent1">
                    <a:lumMod val="75000"/>
                  </a:schemeClr>
                </a:solidFill>
              </a:rPr>
              <a:t>Plantae</a:t>
            </a:r>
          </a:p>
          <a:p>
            <a:pPr marL="514350" lvl="0" indent="-514350">
              <a:lnSpc>
                <a:spcPct val="150000"/>
              </a:lnSpc>
              <a:buAutoNum type="alphaLcPeriod"/>
            </a:pPr>
            <a:r>
              <a:rPr lang="en-US" sz="4000" b="1" dirty="0" smtClean="0">
                <a:solidFill>
                  <a:schemeClr val="accent1">
                    <a:lumMod val="75000"/>
                  </a:schemeClr>
                </a:solidFill>
              </a:rPr>
              <a:t>Fungi</a:t>
            </a: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5</a:t>
            </a:r>
          </a:p>
        </p:txBody>
      </p:sp>
      <p:sp>
        <p:nvSpPr>
          <p:cNvPr id="2" name="Rectangle 1"/>
          <p:cNvSpPr/>
          <p:nvPr/>
        </p:nvSpPr>
        <p:spPr>
          <a:xfrm>
            <a:off x="6915150" y="669335"/>
            <a:ext cx="4972050" cy="5262979"/>
          </a:xfrm>
          <a:prstGeom prst="rect">
            <a:avLst/>
          </a:prstGeom>
        </p:spPr>
        <p:txBody>
          <a:bodyPr wrap="square">
            <a:spAutoFit/>
          </a:bodyPr>
          <a:lstStyle/>
          <a:p>
            <a:pPr marL="514350" lvl="0" indent="-514350">
              <a:lnSpc>
                <a:spcPct val="150000"/>
              </a:lnSpc>
              <a:buFont typeface="Arial" pitchFamily="34" charset="0"/>
              <a:buAutoNum type="alphaLcPeriod"/>
            </a:pPr>
            <a:r>
              <a:rPr lang="en-US" sz="3200" b="1" dirty="0" smtClean="0">
                <a:solidFill>
                  <a:srgbClr val="4F81BD">
                    <a:lumMod val="75000"/>
                  </a:srgbClr>
                </a:solidFill>
              </a:rPr>
              <a:t>Heterotroph with complex organ systems</a:t>
            </a:r>
          </a:p>
          <a:p>
            <a:pPr marL="514350" lvl="0" indent="-514350">
              <a:lnSpc>
                <a:spcPct val="150000"/>
              </a:lnSpc>
              <a:buFont typeface="Arial" pitchFamily="34" charset="0"/>
              <a:buAutoNum type="alphaLcPeriod"/>
            </a:pPr>
            <a:r>
              <a:rPr lang="en-US" sz="3200" b="1" dirty="0" smtClean="0">
                <a:solidFill>
                  <a:srgbClr val="4F81BD">
                    <a:lumMod val="75000"/>
                  </a:srgbClr>
                </a:solidFill>
              </a:rPr>
              <a:t>Photosynthetic </a:t>
            </a:r>
            <a:r>
              <a:rPr lang="en-US" sz="3200" b="1" dirty="0">
                <a:solidFill>
                  <a:srgbClr val="4F81BD">
                    <a:lumMod val="75000"/>
                  </a:srgbClr>
                </a:solidFill>
              </a:rPr>
              <a:t>autotroph with cell </a:t>
            </a:r>
            <a:r>
              <a:rPr lang="en-US" sz="3200" b="1" dirty="0" smtClean="0">
                <a:solidFill>
                  <a:srgbClr val="4F81BD">
                    <a:lumMod val="75000"/>
                  </a:srgbClr>
                </a:solidFill>
              </a:rPr>
              <a:t>walls</a:t>
            </a:r>
          </a:p>
          <a:p>
            <a:pPr marL="514350" lvl="0" indent="-514350">
              <a:lnSpc>
                <a:spcPct val="150000"/>
              </a:lnSpc>
              <a:buFont typeface="Arial" pitchFamily="34" charset="0"/>
              <a:buAutoNum type="alphaLcPeriod"/>
            </a:pPr>
            <a:r>
              <a:rPr lang="en-US" sz="3200" b="1" dirty="0" smtClean="0">
                <a:solidFill>
                  <a:srgbClr val="4F81BD">
                    <a:lumMod val="75000"/>
                  </a:srgbClr>
                </a:solidFill>
              </a:rPr>
              <a:t>Heterotroph decomposer that does not move (stationary)</a:t>
            </a:r>
            <a:endParaRPr lang="en-US" sz="3200" b="1" dirty="0">
              <a:solidFill>
                <a:srgbClr val="4F81BD">
                  <a:lumMod val="75000"/>
                </a:srgbClr>
              </a:solidFill>
            </a:endParaRPr>
          </a:p>
        </p:txBody>
      </p:sp>
    </p:spTree>
    <p:extLst>
      <p:ext uri="{BB962C8B-B14F-4D97-AF65-F5344CB8AC3E}">
        <p14:creationId xmlns:p14="http://schemas.microsoft.com/office/powerpoint/2010/main" val="2401523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00554" y="328246"/>
            <a:ext cx="10386645" cy="5275385"/>
          </a:xfrm>
        </p:spPr>
        <p:txBody>
          <a:bodyPr/>
          <a:lstStyle/>
          <a:p>
            <a:pPr lvl="0">
              <a:lnSpc>
                <a:spcPct val="150000"/>
              </a:lnSpc>
            </a:pPr>
            <a:r>
              <a:rPr lang="en-US" sz="2800" b="1" dirty="0" smtClean="0">
                <a:solidFill>
                  <a:schemeClr val="accent1">
                    <a:lumMod val="75000"/>
                  </a:schemeClr>
                </a:solidFill>
              </a:rPr>
              <a:t>Matched </a:t>
            </a:r>
            <a:r>
              <a:rPr lang="en-US" b="1" u="sng" dirty="0" err="1" smtClean="0">
                <a:solidFill>
                  <a:srgbClr val="FF0000"/>
                </a:solidFill>
              </a:rPr>
              <a:t>multicelled</a:t>
            </a:r>
            <a:r>
              <a:rPr lang="en-US" b="1" u="sng" dirty="0" smtClean="0">
                <a:solidFill>
                  <a:srgbClr val="FF0000"/>
                </a:solidFill>
              </a:rPr>
              <a:t> </a:t>
            </a:r>
            <a:r>
              <a:rPr lang="en-US" b="1" u="sng" dirty="0">
                <a:solidFill>
                  <a:srgbClr val="FF0000"/>
                </a:solidFill>
              </a:rPr>
              <a:t>organism</a:t>
            </a:r>
          </a:p>
          <a:p>
            <a:pPr marL="514350" indent="-514350">
              <a:lnSpc>
                <a:spcPct val="150000"/>
              </a:lnSpc>
              <a:buFont typeface="Arial" pitchFamily="34" charset="0"/>
              <a:buAutoNum type="alphaLcPeriod"/>
            </a:pPr>
            <a:r>
              <a:rPr lang="en-US" sz="3600" b="1" u="sng" dirty="0" smtClean="0">
                <a:solidFill>
                  <a:srgbClr val="FF0000"/>
                </a:solidFill>
              </a:rPr>
              <a:t>Animalia - </a:t>
            </a:r>
            <a:r>
              <a:rPr lang="en-US" sz="3600" b="1" u="sng" dirty="0">
                <a:solidFill>
                  <a:srgbClr val="FF0000"/>
                </a:solidFill>
              </a:rPr>
              <a:t>Heterotroph with complex organ systems</a:t>
            </a:r>
          </a:p>
          <a:p>
            <a:pPr marL="514350" indent="-514350">
              <a:lnSpc>
                <a:spcPct val="150000"/>
              </a:lnSpc>
              <a:buFont typeface="Arial" pitchFamily="34" charset="0"/>
              <a:buAutoNum type="alphaLcPeriod"/>
            </a:pPr>
            <a:r>
              <a:rPr lang="en-US" sz="3600" b="1" u="sng" dirty="0" smtClean="0">
                <a:solidFill>
                  <a:srgbClr val="FF0000"/>
                </a:solidFill>
              </a:rPr>
              <a:t>Plantae - </a:t>
            </a:r>
            <a:r>
              <a:rPr lang="en-US" sz="3600" b="1" u="sng" dirty="0">
                <a:solidFill>
                  <a:srgbClr val="FF0000"/>
                </a:solidFill>
              </a:rPr>
              <a:t>Photosynthetic autotroph with cell walls</a:t>
            </a:r>
          </a:p>
          <a:p>
            <a:pPr marL="514350" indent="-514350">
              <a:lnSpc>
                <a:spcPct val="150000"/>
              </a:lnSpc>
              <a:buFont typeface="Arial" pitchFamily="34" charset="0"/>
              <a:buAutoNum type="alphaLcPeriod"/>
            </a:pPr>
            <a:r>
              <a:rPr lang="en-US" sz="3600" b="1" u="sng" dirty="0" smtClean="0">
                <a:solidFill>
                  <a:srgbClr val="FF0000"/>
                </a:solidFill>
              </a:rPr>
              <a:t>Fungi - </a:t>
            </a:r>
            <a:r>
              <a:rPr lang="en-US" sz="3600" b="1" u="sng" dirty="0">
                <a:solidFill>
                  <a:srgbClr val="FF0000"/>
                </a:solidFill>
              </a:rPr>
              <a:t>Heterotroph decomposer that does not move (stationary)</a:t>
            </a:r>
          </a:p>
          <a:p>
            <a:pPr marL="514350" lvl="0" indent="-514350">
              <a:lnSpc>
                <a:spcPct val="150000"/>
              </a:lnSpc>
              <a:buAutoNum type="alphaLcPeriod"/>
            </a:pPr>
            <a:endParaRPr lang="en-US" sz="3600"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304800" y="5715000"/>
            <a:ext cx="10972800" cy="1143000"/>
          </a:xfrm>
        </p:spPr>
        <p:txBody>
          <a:bodyPr/>
          <a:lstStyle/>
          <a:p>
            <a:r>
              <a:rPr lang="en-US" dirty="0"/>
              <a:t>Category 5</a:t>
            </a:r>
          </a:p>
        </p:txBody>
      </p:sp>
    </p:spTree>
    <p:extLst>
      <p:ext uri="{BB962C8B-B14F-4D97-AF65-F5344CB8AC3E}">
        <p14:creationId xmlns:p14="http://schemas.microsoft.com/office/powerpoint/2010/main" val="440214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539262"/>
            <a:ext cx="9482813" cy="4548553"/>
          </a:xfrm>
        </p:spPr>
        <p:txBody>
          <a:bodyPr/>
          <a:lstStyle/>
          <a:p>
            <a:pPr lvl="0">
              <a:lnSpc>
                <a:spcPct val="150000"/>
              </a:lnSpc>
            </a:pPr>
            <a:r>
              <a:rPr lang="en-US" b="1" dirty="0" smtClean="0">
                <a:solidFill>
                  <a:schemeClr val="accent1">
                    <a:lumMod val="75000"/>
                  </a:schemeClr>
                </a:solidFill>
              </a:rPr>
              <a:t>How can you determine if evolution is occurring when given allelic frequency over time?</a:t>
            </a:r>
            <a:endParaRPr lang="en-US" b="1" dirty="0">
              <a:solidFill>
                <a:schemeClr val="accent1">
                  <a:lumMod val="75000"/>
                </a:schemeClr>
              </a:solidFill>
            </a:endParaRP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257908" y="5715000"/>
            <a:ext cx="10972800" cy="1143000"/>
          </a:xfrm>
        </p:spPr>
        <p:txBody>
          <a:bodyPr/>
          <a:lstStyle/>
          <a:p>
            <a:r>
              <a:rPr lang="en-US" dirty="0"/>
              <a:t>Category 5</a:t>
            </a:r>
          </a:p>
        </p:txBody>
      </p:sp>
    </p:spTree>
    <p:extLst>
      <p:ext uri="{BB962C8B-B14F-4D97-AF65-F5344CB8AC3E}">
        <p14:creationId xmlns:p14="http://schemas.microsoft.com/office/powerpoint/2010/main" val="978699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961292"/>
            <a:ext cx="9600044" cy="4103077"/>
          </a:xfrm>
        </p:spPr>
        <p:txBody>
          <a:bodyPr/>
          <a:lstStyle/>
          <a:p>
            <a:pPr lvl="0">
              <a:lnSpc>
                <a:spcPct val="150000"/>
              </a:lnSpc>
            </a:pPr>
            <a:r>
              <a:rPr lang="en-US" b="1" u="sng" dirty="0" smtClean="0">
                <a:solidFill>
                  <a:srgbClr val="FF0000"/>
                </a:solidFill>
              </a:rPr>
              <a:t>The frequency of alleles changes over time.</a:t>
            </a:r>
            <a:endParaRPr lang="en-US" b="1" u="sng" dirty="0">
              <a:solidFill>
                <a:srgbClr val="FF0000"/>
              </a:solidFill>
            </a:endParaRPr>
          </a:p>
          <a:p>
            <a:endParaRPr lang="en-US" dirty="0"/>
          </a:p>
        </p:txBody>
      </p:sp>
      <p:sp>
        <p:nvSpPr>
          <p:cNvPr id="18" name="Text Placeholder 17"/>
          <p:cNvSpPr>
            <a:spLocks noGrp="1"/>
          </p:cNvSpPr>
          <p:nvPr>
            <p:ph type="body" sz="quarter" idx="16"/>
          </p:nvPr>
        </p:nvSpPr>
        <p:spPr/>
        <p:txBody>
          <a:bodyPr/>
          <a:lstStyle/>
          <a:p>
            <a:r>
              <a:rPr lang="en-US" dirty="0" smtClean="0"/>
              <a:t>50</a:t>
            </a:r>
            <a:endParaRPr lang="en-US" dirty="0"/>
          </a:p>
        </p:txBody>
      </p:sp>
      <p:sp>
        <p:nvSpPr>
          <p:cNvPr id="4" name="Title 3"/>
          <p:cNvSpPr>
            <a:spLocks noGrp="1"/>
          </p:cNvSpPr>
          <p:nvPr>
            <p:ph type="title"/>
          </p:nvPr>
        </p:nvSpPr>
        <p:spPr>
          <a:xfrm>
            <a:off x="797170" y="5715000"/>
            <a:ext cx="10972800" cy="1143000"/>
          </a:xfrm>
        </p:spPr>
        <p:txBody>
          <a:bodyPr/>
          <a:lstStyle/>
          <a:p>
            <a:r>
              <a:rPr lang="en-US" dirty="0"/>
              <a:t>Category 5</a:t>
            </a:r>
          </a:p>
        </p:txBody>
      </p:sp>
    </p:spTree>
    <p:extLst>
      <p:ext uri="{BB962C8B-B14F-4D97-AF65-F5344CB8AC3E}">
        <p14:creationId xmlns:p14="http://schemas.microsoft.com/office/powerpoint/2010/main" val="38052424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a:p>
        </p:txBody>
      </p:sp>
      <p:sp>
        <p:nvSpPr>
          <p:cNvPr id="3" name="Text Placeholder 2"/>
          <p:cNvSpPr>
            <a:spLocks noGrp="1"/>
          </p:cNvSpPr>
          <p:nvPr>
            <p:ph type="body" sz="quarter" idx="16"/>
          </p:nvPr>
        </p:nvSpPr>
        <p:spPr/>
        <p:txBody>
          <a:bodyPr/>
          <a:lstStyle/>
          <a:p>
            <a:endParaRPr lang="en-US"/>
          </a:p>
        </p:txBody>
      </p:sp>
      <p:sp>
        <p:nvSpPr>
          <p:cNvPr id="4" name="Title 3"/>
          <p:cNvSpPr>
            <a:spLocks noGrp="1"/>
          </p:cNvSpPr>
          <p:nvPr>
            <p:ph type="title"/>
          </p:nvPr>
        </p:nvSpPr>
        <p:spPr/>
        <p:txBody>
          <a:bodyPr/>
          <a:lstStyle/>
          <a:p>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432" y="-84122"/>
            <a:ext cx="5595393" cy="6897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75640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a:p>
        </p:txBody>
      </p:sp>
      <p:sp>
        <p:nvSpPr>
          <p:cNvPr id="3" name="Text Placeholder 2"/>
          <p:cNvSpPr>
            <a:spLocks noGrp="1"/>
          </p:cNvSpPr>
          <p:nvPr>
            <p:ph type="body" sz="quarter" idx="16"/>
          </p:nvPr>
        </p:nvSpPr>
        <p:spPr/>
        <p:txBody>
          <a:bodyPr/>
          <a:lstStyle/>
          <a:p>
            <a:endParaRPr lang="en-US"/>
          </a:p>
        </p:txBody>
      </p:sp>
      <p:sp>
        <p:nvSpPr>
          <p:cNvPr id="4" name="Title 3"/>
          <p:cNvSpPr>
            <a:spLocks noGrp="1"/>
          </p:cNvSpPr>
          <p:nvPr>
            <p:ph type="title"/>
          </p:nvPr>
        </p:nvSpPr>
        <p:spPr/>
        <p:txBody>
          <a:bodyPr/>
          <a:lstStyle/>
          <a:p>
            <a:endParaRPr lang="en-US"/>
          </a:p>
        </p:txBody>
      </p:sp>
      <p:pic>
        <p:nvPicPr>
          <p:cNvPr id="5" name="Picture 2" descr="https://encrypted-tbn1.gstatic.com/images?q=tbn:ANd9GcThdlO6Y5h1bYGJovz0L9d0a8ljJcXrEhwyo4AhyAXuV1FqW8jqX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3474" y="-2"/>
            <a:ext cx="9265542" cy="6851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8714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20615"/>
            <a:ext cx="9529706" cy="4501662"/>
          </a:xfrm>
        </p:spPr>
        <p:txBody>
          <a:bodyPr/>
          <a:lstStyle/>
          <a:p>
            <a:pPr lvl="0">
              <a:lnSpc>
                <a:spcPct val="150000"/>
              </a:lnSpc>
            </a:pPr>
            <a:r>
              <a:rPr lang="en-US" b="1" dirty="0" smtClean="0">
                <a:solidFill>
                  <a:schemeClr val="accent1">
                    <a:lumMod val="75000"/>
                  </a:schemeClr>
                </a:solidFill>
              </a:rPr>
              <a:t>In </a:t>
            </a:r>
            <a:r>
              <a:rPr lang="en-US" b="1" dirty="0">
                <a:solidFill>
                  <a:schemeClr val="accent1">
                    <a:lumMod val="75000"/>
                  </a:schemeClr>
                </a:solidFill>
              </a:rPr>
              <a:t>the correct order</a:t>
            </a:r>
          </a:p>
          <a:p>
            <a:pPr marL="514350" indent="-514350">
              <a:lnSpc>
                <a:spcPct val="150000"/>
              </a:lnSpc>
              <a:buFont typeface="+mj-lt"/>
              <a:buAutoNum type="arabicPeriod"/>
            </a:pPr>
            <a:r>
              <a:rPr lang="en-US" b="1" u="sng" dirty="0">
                <a:solidFill>
                  <a:srgbClr val="FF0000"/>
                </a:solidFill>
              </a:rPr>
              <a:t>Volcanoes produces a poisonous atmosphere</a:t>
            </a:r>
          </a:p>
          <a:p>
            <a:pPr marL="514350" lvl="0" indent="-514350">
              <a:lnSpc>
                <a:spcPct val="150000"/>
              </a:lnSpc>
              <a:buFont typeface="+mj-lt"/>
              <a:buAutoNum type="arabicPeriod"/>
            </a:pPr>
            <a:r>
              <a:rPr lang="en-US" b="1" u="sng" dirty="0" smtClean="0">
                <a:solidFill>
                  <a:srgbClr val="FF0000"/>
                </a:solidFill>
              </a:rPr>
              <a:t>Photosynthetic </a:t>
            </a:r>
            <a:r>
              <a:rPr lang="en-US" b="1" u="sng" dirty="0">
                <a:solidFill>
                  <a:srgbClr val="FF0000"/>
                </a:solidFill>
              </a:rPr>
              <a:t>bacteria builds up oxygen in atmosphere</a:t>
            </a:r>
          </a:p>
          <a:p>
            <a:pPr marL="514350" lvl="0" indent="-514350">
              <a:lnSpc>
                <a:spcPct val="150000"/>
              </a:lnSpc>
              <a:buFont typeface="+mj-lt"/>
              <a:buAutoNum type="arabicPeriod"/>
            </a:pPr>
            <a:r>
              <a:rPr lang="en-US" b="1" u="sng" dirty="0" smtClean="0">
                <a:solidFill>
                  <a:srgbClr val="FF0000"/>
                </a:solidFill>
              </a:rPr>
              <a:t>The </a:t>
            </a:r>
            <a:r>
              <a:rPr lang="en-US" b="1" u="sng" dirty="0">
                <a:solidFill>
                  <a:srgbClr val="FF0000"/>
                </a:solidFill>
              </a:rPr>
              <a:t>ozone layer </a:t>
            </a:r>
            <a:r>
              <a:rPr lang="en-US" b="1" u="sng" dirty="0" smtClean="0">
                <a:solidFill>
                  <a:srgbClr val="FF0000"/>
                </a:solidFill>
              </a:rPr>
              <a:t>forms</a:t>
            </a:r>
            <a:endParaRPr lang="en-US" u="sng" dirty="0">
              <a:solidFill>
                <a:srgbClr val="FF0000"/>
              </a:solidFill>
            </a:endParaRPr>
          </a:p>
          <a:p>
            <a:pPr lvl="0"/>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187569" y="5715000"/>
            <a:ext cx="10972800" cy="1143000"/>
          </a:xfrm>
        </p:spPr>
        <p:txBody>
          <a:bodyPr/>
          <a:lstStyle/>
          <a:p>
            <a:r>
              <a:rPr lang="en-US" dirty="0"/>
              <a:t>Category 1</a:t>
            </a:r>
          </a:p>
        </p:txBody>
      </p:sp>
    </p:spTree>
    <p:extLst>
      <p:ext uri="{BB962C8B-B14F-4D97-AF65-F5344CB8AC3E}">
        <p14:creationId xmlns:p14="http://schemas.microsoft.com/office/powerpoint/2010/main" val="2906751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679938"/>
            <a:ext cx="9951736" cy="4501661"/>
          </a:xfrm>
        </p:spPr>
        <p:txBody>
          <a:bodyPr/>
          <a:lstStyle/>
          <a:p>
            <a:pPr lvl="0">
              <a:lnSpc>
                <a:spcPct val="150000"/>
              </a:lnSpc>
            </a:pPr>
            <a:r>
              <a:rPr lang="en-US" b="1" dirty="0" smtClean="0">
                <a:solidFill>
                  <a:schemeClr val="accent1">
                    <a:lumMod val="75000"/>
                  </a:schemeClr>
                </a:solidFill>
              </a:rPr>
              <a:t>Earth’s early atmosphere  produced from volcanoes was composed of</a:t>
            </a:r>
          </a:p>
          <a:p>
            <a:pPr marL="514350" lvl="0" indent="-514350">
              <a:lnSpc>
                <a:spcPct val="150000"/>
              </a:lnSpc>
              <a:buAutoNum type="alphaLcPeriod"/>
            </a:pPr>
            <a:r>
              <a:rPr lang="en-US" b="1" dirty="0" smtClean="0">
                <a:solidFill>
                  <a:schemeClr val="accent1">
                    <a:lumMod val="75000"/>
                  </a:schemeClr>
                </a:solidFill>
              </a:rPr>
              <a:t>Water vapor, carbon dioxide and nitrogen</a:t>
            </a:r>
          </a:p>
          <a:p>
            <a:pPr marL="514350" lvl="0" indent="-514350">
              <a:lnSpc>
                <a:spcPct val="150000"/>
              </a:lnSpc>
              <a:buAutoNum type="alphaLcPeriod"/>
            </a:pPr>
            <a:r>
              <a:rPr lang="en-US" b="1" dirty="0" smtClean="0">
                <a:solidFill>
                  <a:schemeClr val="accent1">
                    <a:lumMod val="75000"/>
                  </a:schemeClr>
                </a:solidFill>
              </a:rPr>
              <a:t>Nitrogen, sulfur and oxygen  </a:t>
            </a:r>
          </a:p>
          <a:p>
            <a:pPr marL="514350" lvl="0" indent="-514350">
              <a:lnSpc>
                <a:spcPct val="150000"/>
              </a:lnSpc>
              <a:buAutoNum type="alphaLcPeriod" startAt="2"/>
            </a:pPr>
            <a:r>
              <a:rPr lang="en-US" b="1" dirty="0" smtClean="0">
                <a:solidFill>
                  <a:schemeClr val="accent1">
                    <a:lumMod val="75000"/>
                  </a:schemeClr>
                </a:solidFill>
              </a:rPr>
              <a:t>Hydrogen </a:t>
            </a:r>
            <a:r>
              <a:rPr lang="en-US" b="1" dirty="0">
                <a:solidFill>
                  <a:schemeClr val="accent1">
                    <a:lumMod val="75000"/>
                  </a:schemeClr>
                </a:solidFill>
              </a:rPr>
              <a:t>and </a:t>
            </a:r>
            <a:r>
              <a:rPr lang="en-US" b="1" dirty="0" smtClean="0">
                <a:solidFill>
                  <a:schemeClr val="accent1">
                    <a:lumMod val="75000"/>
                  </a:schemeClr>
                </a:solidFill>
              </a:rPr>
              <a:t>helium  </a:t>
            </a:r>
          </a:p>
          <a:p>
            <a:pPr marL="514350" lvl="0" indent="-514350">
              <a:lnSpc>
                <a:spcPct val="150000"/>
              </a:lnSpc>
              <a:buAutoNum type="alphaLcPeriod" startAt="2"/>
            </a:pPr>
            <a:r>
              <a:rPr lang="en-US" b="1" dirty="0" smtClean="0">
                <a:solidFill>
                  <a:schemeClr val="accent1">
                    <a:lumMod val="75000"/>
                  </a:schemeClr>
                </a:solidFill>
              </a:rPr>
              <a:t>Nitrogen, carbon dioxide and oxygen</a:t>
            </a: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1</a:t>
            </a:r>
          </a:p>
        </p:txBody>
      </p:sp>
    </p:spTree>
    <p:extLst>
      <p:ext uri="{BB962C8B-B14F-4D97-AF65-F5344CB8AC3E}">
        <p14:creationId xmlns:p14="http://schemas.microsoft.com/office/powerpoint/2010/main" val="1210928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430215" y="3868614"/>
            <a:ext cx="10597661" cy="1758461"/>
          </a:xfrm>
        </p:spPr>
        <p:txBody>
          <a:bodyPr/>
          <a:lstStyle/>
          <a:p>
            <a:pPr algn="ctr">
              <a:lnSpc>
                <a:spcPct val="150000"/>
              </a:lnSpc>
            </a:pPr>
            <a:r>
              <a:rPr lang="en-US" b="1" u="sng" dirty="0">
                <a:solidFill>
                  <a:srgbClr val="FF0000"/>
                </a:solidFill>
              </a:rPr>
              <a:t>Earth’s early atmosphere  produced from volcanoes was composed </a:t>
            </a:r>
            <a:r>
              <a:rPr lang="en-US" b="1" u="sng" dirty="0" smtClean="0">
                <a:solidFill>
                  <a:srgbClr val="FF0000"/>
                </a:solidFill>
              </a:rPr>
              <a:t>of water vapor, carbon dioxide and nitrogen.</a:t>
            </a:r>
          </a:p>
          <a:p>
            <a:pPr algn="ctr">
              <a:lnSpc>
                <a:spcPct val="150000"/>
              </a:lnSpc>
            </a:pPr>
            <a:r>
              <a:rPr lang="en-US" b="1" u="sng" dirty="0" smtClean="0">
                <a:solidFill>
                  <a:srgbClr val="FF0000"/>
                </a:solidFill>
              </a:rPr>
              <a:t>It </a:t>
            </a:r>
            <a:r>
              <a:rPr lang="en-US" b="1" u="sng" dirty="0">
                <a:solidFill>
                  <a:srgbClr val="FF0000"/>
                </a:solidFill>
              </a:rPr>
              <a:t>probably contained no free oxygen</a:t>
            </a:r>
          </a:p>
          <a:p>
            <a:pPr marL="514350" lvl="0" indent="-514350">
              <a:buAutoNum type="alphaLcPeriod"/>
            </a:pPr>
            <a:endParaRPr lang="en-US"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328246" y="5715000"/>
            <a:ext cx="10972800" cy="1143000"/>
          </a:xfrm>
        </p:spPr>
        <p:txBody>
          <a:bodyPr/>
          <a:lstStyle/>
          <a:p>
            <a:r>
              <a:rPr lang="en-US" dirty="0"/>
              <a:t>Category 1</a:t>
            </a:r>
          </a:p>
        </p:txBody>
      </p:sp>
      <p:sp>
        <p:nvSpPr>
          <p:cNvPr id="2" name="AutoShape 2" descr="data:image/jpeg;base64,/9j/4AAQSkZJRgABAQAAAQABAAD/2wCEAAkGBxQSEhUUExIRFRUWEx0UFhcUFhsUFhUYFRUWGxcUGhgYHCggGhomGxUWIjEhJSkrLjouFx8zODMsNygtMSsBCgoKDg0OGxAQGy4kHyQsNCwsLCwyLCwsLCwsLCwsLCwsLCwsLCwsLCwsLCwsLCwsLCwsLCwsNCwsLCwsLCwsNP/AABEIAKABOwMBIgACEQEDEQH/xAAbAAACAgMBAAAAAAAAAAAAAAAABQQGAQIDB//EAEgQAAECAgUHBgoIBQQDAAAAAAEAAgMRBBITITEFFBVBUWHRIlJUcZKTBhYyYoGCkaGz4QcjQmNzsbLBJDQ1cnRDU6PwM6LS/8QAGQEBAQEBAQEAAAAAAAAAAAAAAAECAwQF/8QAJhEBAAECBgIDAAMBAAAAAAAAAAECEQMSEyEiURRhBBUxQXHRBf/aAAwDAQACEQMRAD8Ao9Eyeww2Goy9jT5I2Dcu2jmcxnZHBNMnUf6qH+G39IUjN9y+hFrPNMkejmcxnZHBGjmcxnZHBPM33IzfcrsXI9HM5jOyOCNHM5jOyOCeZvuRm+5Ni5Ho5nMZ2RwRo5nMZ2RwTzN9yM33JsXI9HM5jOyOCNHM5jOyOCeZvuRm+5Ni6vmhw61WzbOrW8kSkDLGS6aOZzGdkcE4NH5Qu1H/AKV0zfcmxcj0czmM7I4I0czmM7I4J5m+5Gb7k2LkWjmf7bOyOC0g0Jjmh1m0TE5FoBHWJKwZvuXODR8d10tibFyfRzOYzsjgjRzOYzsjgnmb7kZvuTYuR6OZzGdkcEaOZzGdkcE8zfcjN9ybFyPRzOYzsjgtX5PYAZQ2TldyRwT7N9ywaMmxcih5PaQCYbASLxIGW6clto5nMZ2RwTmFR7hcMFvm+5Ni5Ho5nMZ2RwRo5nMZ2RwTzN9yM33JsXI9HM5jOyOCNHM5jOyOCeZvuXCPcHVG13AGTW6yPs1sAU2Lk76DDEpw2XkDyRrQyhQyXAMZyTI8kY1QfycE2dQjEY2uxrTMOLTyxcZyNwBXB1CsjJpDa8SsGtaA0SawGd2HJJukeUNil/Qh6OZzGdkcEaOZzGdkcE8zfcjN9yuxcj0czmM7I4I0czmM7I4J5m+5Gb7k2LkejmcxnZHBGjmcxnZHBPM33Izfcmxcj0czmM7I4I0czmM7I4J5m+5Gb7k2LkejmcxnZHBJMowQ2I4AAASuAlqCu+b7lUsuslHeOr9LVyxrZW6J3XrJVH+ohfhM/QFKzdS8jUf+Hg/gs/Q1TM3VidnOSjN0Zum+bozdW6FGbozdN83Rm6XCjN0Zum+bozdLhRm6M3TfN0ZulxWI1Lhtc8FzQ6G4NqlwBdWawggY/bl6CmGbKW/I4NrefrHBxuHJkxjZDsA+krlRWu+udVikN8lj2lpcW1plpcAJOuAAmAADcSVLq45ujN1Oye9saG2I0OAcJycKrhtBGoqTm6twmiQg28mV4HpcQAPaQtYUAVnAEXETGwkT94ITDKeTjEYGif8A5GOMiWmTYjXOkReDIFLKVkF8zVrOYYlYtLw5zhZNaDOICLnDA7Zi8KTUQ75ujN0xodDLYbGuJLgwAkmsSQBMl0hPrkOpds3VuFGbozdN83Rm6XQozdRqZEZDq13NaHuLaznBoEmk4nqVgzdQ6sN8Wq14MSFynNaQS2s0tAdsuMwMVJlSyglsRlZsqtZzQQQQajy2YI1GqpGbrqaAWPYG2si9zyb6grvc4tk24kl0uVgBPFTYrQ26RLjg0Xk8BvNyRIW5uuNWdzBW34NHra/RNNsxLvLw5g8n0n7XuG7Wu2bbkuEmYz8oz3C5vs1+ldBRk4zdGbq3CjN0Zum+bozdLoUZujN03zddaPk58QyYxzjuE5dexS6kebozdP4+SIjBN8N7RtIu9qj5ulwozdGbpvm6M3VuhRm6M3TfN0ZulwozdUPwmZKkxB/b+hq9Tzdea+F7JUuKP7fhsXLFnZ0w/wBep5Co/wDDQPwIfw2qdmy7+D0D+Eo/+PD+G1MM3SJc5KM2Rmyb5ujN0uhRmyM2TfN0ZulwozZGbJvm6M3S4UZsjNk3zdZzbclwnzZGbJxm24rGbpcII1DLTXaJ89o+0BrHnAe0XbJdocEOAIvBEwRrTnN1EiUeyJd/puPL2Mcf9Tc0/a7XOKXVDzZQDRoopQ5TLB0GVW+taNde6eABa8D1dUr7Nm6j02jyqO5sQex/I91efqpcQM2USDSoL51YjDVbXJnIVRi+ZuLfOFye0qg12PZMiswtmMRWBE/eksTJseLCs3QYUMtg1axfWDntMMhjC0TEE1CHVgDKXJuS5DFEjQ4pIY9riACQMQHTqukb5GRkcDIqTmy5xaPFMXOHMbBEOEYYD316xixIZc4iHOYaIYqicyXkSbrYAuqMmyUV7QahM6pkKxcea2d56hiQlwsjsM6jAC8id+DBz3ewyGsjYCQUbJjWElreU6Vd32nkYFx14+jASCcQqG2G0knznvddMyvcTgBIdQAXLNTFxDmw9mDn/wB2trfNxOuQmCuFVQvuh4YF+I3ho+0d+A3yIXWFQQ3AXm8k3knaTrTsUaWARm6XLlGbLpAoDnmTWkn8uvYnFGodZwEjKd/VrT2kRocCGXO5LG4yE8SBgN5Waq7N0UZlUiZAihwbVBnrB5PpOpbR/B6K0TkHf2mZ9hVqZTWGK6CD9YyGyI4SNzYrojWGeF5hPu3bwokfL0Fj3MJfyHBr3iG8w4bnSk10QCq24gm+6YnKaxqS6aUKiaLuKxmyvNPoYitkbiLwdiSUrJxYb7wcCFumu7lVRMFuTsjOjEykAMSd+wa1bqFRGwmhrBIe8nad6gZHe1gcCZTM/cmrHgiYwKxXMy64cRZEypTGw2coVq0wG6jdr3KlZtuVnyw6u4AYNn7Tj+SX5ut0bQ54lV5KM2Rmyb5ujN1q7mUZsjNk3zdGbpcKM2Xk/hyyVOjD+z4TF7fm68Z+kJksoRx/Z8GGs1zs6Yf69m8Gx/B0b/GhfCatoeV4DolkH8ouLAargxz2Vq0NsQio54qum0GYquuuKx4NfydG/wAaF8Jqi0Sgx2tsCINkHvnEDjaGG8vLQGVZNiTeAXViOSTLlSEYS6HleDFcGscSSCWkse1sQDEw3uaGxBvaTtU+SrooUcMgWubMbRAX2ge6q9zIESE0lpaLNlWIXO5RlKV+KcZKpDokIOdKZJkQ0sDmhxDXVC4ls2yMiSb75YATCVJZayeAW8KHWMgmIDYbSSQABNxOwC8lSarNUUZisMngFlsIm4Apk2kMrNaHNrOYXtE73NaWhzgNgL2X+cFwpuV4EFwbFjQ2OIrSc4CTZyrHY2YImblnO3pe0NzJXEKrUxkMR4xjwoz4lrDNGLGOLgyzhCUJ7RJn1oi15kXGbuSQr9Egh2IvS+PBLepWKrs1UTSpT4Im6cOKabnZqPDHVhDzicOUSVXNxBqhwnK5wM3G+z0SlCIXCq9pbK54AMnCbXXEynLAyO0BSVAhZMqw4jGxYwL5mvNldrj9sGpecPKngBhctMXTpILQcQEvoLI0GGxsV5pBa0B0QAMe463FmBGOBnqkTjNgxmvE2md8jtB2EG8HcURwo3INkcJThk62jFhO1sx1gjEzXWlwK7HNFxc0gHYSLj7UUqDXbcZOBrNdjVcMD1XkEawSNazRo1doMpHBw5rhcW+3XruOtBmjxA9rXgXOaHCfnCf7qBkpkW0pDokRr2OjfUgCVm1rQ1zTt5QJntJwuUrJ4k0t5r3NlsFY1R2S1GTL4TTz5xO8cXy/9kVjKMOGWERIbYjZiTHNDqzpiqAHXTnKXtuWtFo7YTS51RpkJ1RJrWt8mG27yROQEsSTKZRDcHkxXEBjQahNwlLlRT1iYB5sz9pZgsMQh7gQ0GcNhEjuiOGp2wHDXfc0MMgmIQ54k0GbGHaMHv8AO2DVjjhLko5pda6G2vvnVhg7C++fqg75IzZzvLe4+aycNvuNY9qW5EbRqSxpkXCtjVHKcd4aJk+xaZw4+TCedhfJjfTM1x2V3gwWsEmta0bGgAe5boNaEyMXXGEzbc6Jd1zbu1Li/IUd1GjQY1KMd0Rxql7Gw2w2V5hnIEzybiSThqU2jOk4Xy2pkIgOsXLFX674U7KtlGiChxYtIhxIUMRoUGAxrwXl8SE6lPqis8ATtW3kyAY8mWI60zI0eJDj0cOgGBSaxc+brSG2MBasa2qWxCZvquLmyrC51W+yrV0QDEj2rDq3UPKOA612fSWjWD1JfEiFxmVumHLEqi1nOS6sjOAkDcuaq2UYLBGjujwIsZ5cw0Wzhuc4NEOGKkOKBVhPthEJJc25wJMhduXGFokiSqFLos7UOhPNNNIJgxhCfc0xSYBEYCq2E2FIObWAueCDW5VnotMERz21HsLJXPleHTqu5JMpyNxk4XTAmELJEkSWUIjEkSWUIMSXh30k/wBRj+p8GGvcl4b9JP8AUo/qfBhqVfjph/r2Hwb/AJOjf40L4TUxS7wb/k6N/jQvhNTFViWHNBEiAQcQbwViHDDRJoAGwCQ9y2QiJFCdJ3WJKRlKEXwYjW4uhuaOstICXqRBphGN496zVTd1oriNpKdGxKPEhRg+sGUV8N5jxTVYXxKKbpAnyYcQ3YlrRdOaIbaQLaIKMIhpUNjqrogaITxCDDCiB4BEK4Om0OdN7+SJXt6ZEhRWlkSE2I0kEtiNDmktILTIzFxAI3gLEKkhrQ1jGta0SAFwAGAAGCzll01KUakZPpLKGyDRY8NsaHCbDESPDMQOqMDZkBwkSROfK6iutPbFABnCefWh/wD2t4eU51rhyTInAYAz6r/cucSKXGZVimbsV1xMWQ7aIMYRP4b2u/XVQacweVWZtrtc1o9eVXVtUlC24tYbw4TaQRtBmPaFzj0YONa9rgJB7bnAbNjhuII3LEShsJnVAcftNmx3abIy3LWziN8l4eNkS49Qe0XDra470BDpBaQ2JIE3NcLmv3X+S7zT6Cb5YiciIHfZiENdufgx3p8nrqBYdHa7kRGlta6T/JduDhcTsE624LUjGDEJ5QIY/WZCcp/7jZT3gT1OkVh76hjnzRF/4y2X/F71mMzksgid7apliGMADr99zdvKnqUSkRazXVvKfAfDdLnQ3hl24mKZbpLNIpHlkVpvNUVfKENji0BvnPeXVT588GIO8aK1xvuhMdVAAnavBua0DFrSMNZGoNv62Dol8W5v+2Dd65HlHzfJv+1IFawYTYYD4hY0yqi+TIbdUNk5XXCZxMtQAA6Z3PyYcV3qhnxC1BJAWC4X3i7HcltIi0q1hCHCgWJrWpfEdaNlVq1Q1siTyrpyuxGtB4W5KjOFMiQWOc59FsCwf6zHQ4gk2+Vdj3Bw3F7ftCQiFyQo8KmB0RzJPBbfym1Q4Vi2s3dMHGU8RMGakIgWhcawEri0knYQWyHpmeyt1gOF94ux3XTv9BQasiAz801T7Af3WYsQNBJwCytagDZGUsL78Thf1oNnAzF8pYjbd7lla1r5SOE56urrWyAQhCAUWgUFsIODXPNZxca7q15N5n/3AbFKQgEIQgEIQgF4b9JP9Sj+p8GGvcl4b9JP9Sj+p8GGpV+OmH+vYfBv+To3+NC+E1MUu8G/5Ojf40L4TUxVYkIQhEC5hobWdOU7zPASEvyC6LDpYGV4w2jXd6R7UGGg3zM77rpSuF2++ftXNkRvLOFV3LJuwY0zJ/tIvXQTmZkS1brte29ZQYc4TAOsH0ylP81kCWCAwXXC64bhsHsWUAhCEAhCEGHtBBBAIIkQRMEbCFBpFEcGkMJc3GoTymkGYdDe7Ag4NdMYCbQp6qv0gZXMGCITHEPi6xcQwYndMyHtWa6oppvLeHRNdUUwax6K5xLmzrFrYguqze2rWaWuPJnUh3HCqVwoUJwcJN5YaBDD8IbAKoiP2XckNF5NpIyc4ig0DwvpUJoaIge0YCIK3onj71IZ4b0m1a9zm1Ab4bWgNcNYnjP0rh5VHt6Z+HX6elwaKGmsZufz3XnqGpo3CS7rjRKS2KxsRhm1wrA7j+67L0vJIQhCIjUWhhj3vrvcXmZrVTKU5AENBqicgCT7ypKEIBczD8oiVYiUzeLpyu9K6Img0ddyqszKV2N5w6kRYYcJHaHelrgR7wFhriA2t5RuNWZE5GfULte5bEmYuukZmeBukJb7/YgGuvNxEsDtux/b0LZc4zCZSMiHA+gG8ekTHpXRAIQhAIQhAIQhAIQhALw36Sf6lH9T4MNe5Lw36Sf6lH9T4MNSr8dMP9eq+DuUWCi0UX/y0OZ2EQ23KczKQkJyBJvx5I2qs5C/lqP+BD+G1Tlp5JxJucHKrZYGc8N235LJyoycr5bZfskyETUqORlRsiZGYwG1ByiyqHS5WEtYnjfsuHuSZCGpUbvyq0G4EiWOF+xYOUmATa29xm4bNU95uCUoQ1KjVuUmhxk243k6yQAJy6gB6FluVRVJI5U8J475ySlCGpUcHKrbrnb93Fauyq2Yk0y1nX6AlKENSo00sJeTfPCcruvaumlW3XHfu3b0nQialRuMrsEy6bWgTmb7h1YLzHLsZ9Jjuim4G5o5jR5I/frJTnLtPn9W03DyjtOxJ15sa1Wz2YGJXRv/ACX5i6+8bt6wKE6WqexMULhpUvR5eIe+A2VjAnBinkOM266jtY6j+fWrecrCXkmc8J6ts/2XmasWSMpVxUeeUMDzvmvThTERleTGqqqnMtbsrNnc0kazh7lkZUZfc67DfwSdC7vPqVGz8qiQk0k6xgB6dazFyq0Sqgnbql80oQhqVHJyqzY72fNaDKbJk1TsndMgTl+Z9qUoQ1KjjSrZTkZ7PmsPyq2YkCRrOEuKUIQ1KjRmUW1nu5V7QANtUuv3E1vct35UEgQJnWDq23pQhDUqONKsng6W278lhuVm3zaQNWufBKEIalRsMrNl5Jns1e1Z0q2rga2zV7UoQhqVGoysJDkmevZ1hZOVRWwNWWOufVsSlCJqVHAyq2RudPUNq1ZlVsjNpB1AXz9KUoRdSo2dlVtW5pns1e1eL/SDSK2UIzpSnU+DDXqS8m8Of56N6nwmLNX47YFczVv0uWR/CWC2jwWkRJiCwHkjUxo2qZ40QPvOz81TMnQvqof4bf0hSLJfPn5dcPqfXYU77rX40QPvOz81nxngfedn5qp2SLJPLrPrcL2tnjPA8/s/NZHhNA2v7KqVkiyTy6z63C9rd4ywNr+yUeMsDa/slVGyRZJ5dZ9bhe1u8ZYG1/ZKwfCaBtf2VUrJFknl1n1uF7Ww+E8D7zs/NY8aIGyJ2RxVUskWSeXWfW4XtaT4UwdkTsjiotM8J2uEmBzZ4k4+hILJFkpPy61j/nYUdu+et3+xGeN3+xcLJFksa8t+FR7d88bv9iM8bv8AYuFkiyTXk8Kj27543f7FnPW7/Yo9kiyTXk8Kj2eUPwnq3PBcNv2vmmDfCeAeePV4FVOyRZLcfLrhif8AnYU9rd4ywNr+yUeMsDa/slVGyRZK+XWn1uF7W0+E0Da/srHjPA8/s/NVOyRZJ5dZ9bhe1s8Z4Hn9n5o8Z4Hn9n5qp2SLJPLrPrcL2tnjPA8/s/NHjPA8/s/NVOyRZJ5dZ9bhe1sPhPA+87PzWPGiB952fmqpZIsk8us+twva1+NED7zs/NHjRA+87PzVUskWSeXWfW4Xta/GiB952fmjxogfedn5qqWSLJPLrPrcL2tfjRA2ROyOKPGiBsidkcVVLJFknl1n1uF7WvxogbInZHFebeF1PZEpcV7a0jVlMSN0No/ZPrJVHLrfr3+j9LVvD+RVXNpZq+Hh4UZqV0yZC+phfhM/QFJsV0yTC+og/gs/QFLsl8qqveX2KaNoQLFFip9kiyUzrkQLFFip9kiyTOZECxRYqfZIskzmRAsUWKn2SLJM5kQLFFip9kiyTOZECxRYqfZIskzmRAsUWKn2SLJM5kQLFFip9kiyTOZECxRYqfZIskzmRAsUWKn2SLJM5kQLFFip9kiyTOZECxRYqfZIskzmRAsUWKn2SLJM5kQLFFip9kiyTOZECxRYqfZIskzmRAsUWKn2SLJM5kQLFFip9kiyTOZECxRYqfZIskzmRAsVSPCNsqRE9X9DV6NZLz/wpbKlRPV/Q1er4lV65/p5vlU2oj+3oeRoX8PB/BZ+hqmWSh5HylRxR4IMeACILAQYjQQQxswRPFTNKUbpFH71vFfOqzZp2l76cto3FkiyRpSjdIo/et4o0pRukUfvW8Vnl1LXHsWSLJGlKN0ij963ijSlG6RR+9bxTl1Jx7FkiyRpSjdIo/et4o0pRukUfvW8U5dScexZIskaUo3SKP3reKNKUbpFH71vFOXUnHsWSLJGlKN0ij963ijSlG6RR+9bxTl1Jx7FkiyRpSjdIo/et4o0pRukUfvW8U5dScexZIskaUo3SKP3reKNKUbpFH71vFOXUnHsWSLJGlKN0ij963ijSlG6RR+9bxTl1Jx7FkiyRpSjdIo/et4o0pRukUfvW8U5dScexZIskaUo3SKP3reKNKUbpFH71vFOXUnHsWSLJGlKN0ij963ijSlG6RR+9bxTl1Jx7FkiyRpSjdIo/et4o0pRukUfvW8U5dScexZIskaUo3SKP3reKNKUbpFH71vFOXUnHsWSLJGlKN0ij963ijSlG6RR+9bxTl1Jx7FkiyRpSjdIo/et4o0pRukUfvW8U5dScexZIskaUo3SKP3reKNKUbpFH71vFOXUnHsWSLJGlKN0ij963ijSlG6RR+9bxTl1Jx7FkiyRpSjdIo/et4o0pRukUfvW8U5dScexZLzXwvbKlxfV+GxelaUo3SKP3reK838L4rXUuK5jmuaasi0gg/VtnIjevb8HNqTeP4/x4/m204tP8/6//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3596" y="7937"/>
            <a:ext cx="6631357" cy="33683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0617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97169"/>
            <a:ext cx="9811060" cy="4783016"/>
          </a:xfrm>
        </p:spPr>
        <p:txBody>
          <a:bodyPr/>
          <a:lstStyle/>
          <a:p>
            <a:pPr lvl="0">
              <a:lnSpc>
                <a:spcPct val="150000"/>
              </a:lnSpc>
            </a:pPr>
            <a:r>
              <a:rPr lang="en-US" b="1" dirty="0" smtClean="0">
                <a:solidFill>
                  <a:schemeClr val="accent1">
                    <a:lumMod val="75000"/>
                  </a:schemeClr>
                </a:solidFill>
              </a:rPr>
              <a:t>The primordial soup which was hit by lightning according to </a:t>
            </a:r>
            <a:r>
              <a:rPr lang="en-US" b="1" dirty="0" err="1" smtClean="0">
                <a:solidFill>
                  <a:schemeClr val="accent1">
                    <a:lumMod val="75000"/>
                  </a:schemeClr>
                </a:solidFill>
              </a:rPr>
              <a:t>Oparin</a:t>
            </a:r>
            <a:r>
              <a:rPr lang="en-US" b="1" dirty="0" smtClean="0">
                <a:solidFill>
                  <a:schemeClr val="accent1">
                    <a:lumMod val="75000"/>
                  </a:schemeClr>
                </a:solidFill>
              </a:rPr>
              <a:t>  to produce organic molecules occurred during the</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Precambrian era</a:t>
            </a:r>
          </a:p>
          <a:p>
            <a:pPr marL="514350" lvl="0" indent="-514350">
              <a:lnSpc>
                <a:spcPct val="150000"/>
              </a:lnSpc>
              <a:buAutoNum type="alphaLcPeriod"/>
            </a:pPr>
            <a:r>
              <a:rPr lang="en-US" b="1" dirty="0" smtClean="0">
                <a:solidFill>
                  <a:schemeClr val="accent1">
                    <a:lumMod val="75000"/>
                  </a:schemeClr>
                </a:solidFill>
              </a:rPr>
              <a:t>Paleozoic Era</a:t>
            </a:r>
          </a:p>
          <a:p>
            <a:pPr marL="514350" lvl="0" indent="-514350">
              <a:lnSpc>
                <a:spcPct val="150000"/>
              </a:lnSpc>
              <a:buAutoNum type="alphaLcPeriod"/>
            </a:pPr>
            <a:r>
              <a:rPr lang="en-US" b="1" dirty="0" smtClean="0">
                <a:solidFill>
                  <a:schemeClr val="accent1">
                    <a:lumMod val="75000"/>
                  </a:schemeClr>
                </a:solidFill>
              </a:rPr>
              <a:t>Mesozoic Era</a:t>
            </a:r>
          </a:p>
          <a:p>
            <a:pPr marL="514350" lvl="0" indent="-514350">
              <a:lnSpc>
                <a:spcPct val="150000"/>
              </a:lnSpc>
              <a:buAutoNum type="alphaLcPeriod"/>
            </a:pPr>
            <a:r>
              <a:rPr lang="en-US" b="1" dirty="0" smtClean="0">
                <a:solidFill>
                  <a:schemeClr val="accent1">
                    <a:lumMod val="75000"/>
                  </a:schemeClr>
                </a:solidFill>
              </a:rPr>
              <a:t>Cenozoic Era</a:t>
            </a:r>
            <a:endParaRPr lang="en-US" b="1" dirty="0">
              <a:solidFill>
                <a:schemeClr val="accent1">
                  <a:lumMod val="75000"/>
                </a:schemeClr>
              </a:solidFill>
            </a:endParaRPr>
          </a:p>
          <a:p>
            <a:pPr marL="514350" lvl="0" indent="-514350">
              <a:buAutoNum type="alphaLcPeriod"/>
            </a:pPr>
            <a:endParaRPr lang="en-US"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515815" y="5715000"/>
            <a:ext cx="10972800" cy="1143000"/>
          </a:xfrm>
        </p:spPr>
        <p:txBody>
          <a:bodyPr/>
          <a:lstStyle/>
          <a:p>
            <a:r>
              <a:rPr lang="en-US" dirty="0"/>
              <a:t>Category 1</a:t>
            </a:r>
          </a:p>
        </p:txBody>
      </p:sp>
    </p:spTree>
    <p:extLst>
      <p:ext uri="{BB962C8B-B14F-4D97-AF65-F5344CB8AC3E}">
        <p14:creationId xmlns:p14="http://schemas.microsoft.com/office/powerpoint/2010/main" val="10920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63151B4-AA19-4907-9168-9B66268D5F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1451</Words>
  <Application>Microsoft Office PowerPoint</Application>
  <PresentationFormat>Custom</PresentationFormat>
  <Paragraphs>352</Paragraphs>
  <Slides>58</Slides>
  <Notes>0</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PowerPoint Presentation</vt:lpstr>
      <vt:lpstr>Category 1 questions follow</vt:lpstr>
      <vt:lpstr>Category 1</vt:lpstr>
      <vt:lpstr>Category 1</vt:lpstr>
      <vt:lpstr>Category 1</vt:lpstr>
      <vt:lpstr>Category 1</vt:lpstr>
      <vt:lpstr>Category 1</vt:lpstr>
      <vt:lpstr>Category 1</vt:lpstr>
      <vt:lpstr>Category 1</vt:lpstr>
      <vt:lpstr>Category 1</vt:lpstr>
      <vt:lpstr>Category 1</vt:lpstr>
      <vt:lpstr>Category 1</vt:lpstr>
      <vt:lpstr>Category 2 questions follow</vt:lpstr>
      <vt:lpstr>Category 2</vt:lpstr>
      <vt:lpstr>Category 2</vt:lpstr>
      <vt:lpstr>PowerPoint Presentation</vt:lpstr>
      <vt:lpstr>Category 2</vt:lpstr>
      <vt:lpstr>Category 2</vt:lpstr>
      <vt:lpstr>Category 2</vt:lpstr>
      <vt:lpstr>Category 2</vt:lpstr>
      <vt:lpstr>Category 2</vt:lpstr>
      <vt:lpstr>Category 2</vt:lpstr>
      <vt:lpstr>Category 2</vt:lpstr>
      <vt:lpstr>Category 3 questions follow</vt:lpstr>
      <vt:lpstr>Category 3</vt:lpstr>
      <vt:lpstr>Category 3</vt:lpstr>
      <vt:lpstr>Category 3</vt:lpstr>
      <vt:lpstr>Category 3</vt:lpstr>
      <vt:lpstr>Category 3</vt:lpstr>
      <vt:lpstr>Category 3</vt:lpstr>
      <vt:lpstr>Category 3</vt:lpstr>
      <vt:lpstr>Category 3</vt:lpstr>
      <vt:lpstr>Category 3</vt:lpstr>
      <vt:lpstr>Category 3</vt:lpstr>
      <vt:lpstr>Category 4 questions follow</vt:lpstr>
      <vt:lpstr>Category 4</vt:lpstr>
      <vt:lpstr>Category 4</vt:lpstr>
      <vt:lpstr>Category 4</vt:lpstr>
      <vt:lpstr>Category 4</vt:lpstr>
      <vt:lpstr>Category 4</vt:lpstr>
      <vt:lpstr>Category 4</vt:lpstr>
      <vt:lpstr>Category 4</vt:lpstr>
      <vt:lpstr>Category 4</vt:lpstr>
      <vt:lpstr>Category 4</vt:lpstr>
      <vt:lpstr>Category 4</vt:lpstr>
      <vt:lpstr>Category 5 questions follow</vt:lpstr>
      <vt:lpstr>Category 5</vt:lpstr>
      <vt:lpstr>Category 5</vt:lpstr>
      <vt:lpstr>Category 5</vt:lpstr>
      <vt:lpstr>Category 5</vt:lpstr>
      <vt:lpstr>Category 5</vt:lpstr>
      <vt:lpstr>Category 5</vt:lpstr>
      <vt:lpstr>Category 5</vt:lpstr>
      <vt:lpstr>Category 5</vt:lpstr>
      <vt:lpstr>Category 5</vt:lpstr>
      <vt:lpstr>Category 5</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2013-12-02T01:28:01Z</dcterms:created>
  <dcterms:modified xsi:type="dcterms:W3CDTF">2014-05-14T03:15:54Z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TC040012069991</vt:lpwstr>
  </property>
</Properties>
</file>